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7" r:id="rId2"/>
    <p:sldId id="360" r:id="rId3"/>
    <p:sldId id="362" r:id="rId4"/>
    <p:sldId id="399" r:id="rId5"/>
    <p:sldId id="401" r:id="rId6"/>
    <p:sldId id="418" r:id="rId7"/>
    <p:sldId id="410" r:id="rId8"/>
    <p:sldId id="349" r:id="rId9"/>
    <p:sldId id="406" r:id="rId10"/>
    <p:sldId id="404" r:id="rId11"/>
    <p:sldId id="407" r:id="rId12"/>
    <p:sldId id="421" r:id="rId13"/>
    <p:sldId id="408" r:id="rId14"/>
    <p:sldId id="411" r:id="rId15"/>
    <p:sldId id="416" r:id="rId16"/>
    <p:sldId id="415" r:id="rId17"/>
    <p:sldId id="414" r:id="rId18"/>
    <p:sldId id="413" r:id="rId19"/>
    <p:sldId id="350" r:id="rId20"/>
    <p:sldId id="353" r:id="rId21"/>
    <p:sldId id="364" r:id="rId22"/>
    <p:sldId id="355" r:id="rId23"/>
    <p:sldId id="359" r:id="rId24"/>
    <p:sldId id="357" r:id="rId25"/>
    <p:sldId id="301" r:id="rId26"/>
  </p:sldIdLst>
  <p:sldSz cx="9144000" cy="6858000" type="screen4x3"/>
  <p:notesSz cx="7053263" cy="93091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65" autoAdjust="0"/>
    <p:restoredTop sz="94615" autoAdjust="0"/>
  </p:normalViewPr>
  <p:slideViewPr>
    <p:cSldViewPr>
      <p:cViewPr>
        <p:scale>
          <a:sx n="100" d="100"/>
          <a:sy n="100" d="100"/>
        </p:scale>
        <p:origin x="-570" y="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7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1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9DAB7C-AA58-4A2D-AB05-98484BEABC43}" type="doc">
      <dgm:prSet loTypeId="urn:microsoft.com/office/officeart/2008/layout/VerticalCurvedList#1" loCatId="list" qsTypeId="urn:microsoft.com/office/officeart/2005/8/quickstyle/simple1#1" qsCatId="simple" csTypeId="urn:microsoft.com/office/officeart/2005/8/colors/colorful5#1" csCatId="colorful" phldr="1"/>
      <dgm:spPr/>
      <dgm:t>
        <a:bodyPr/>
        <a:lstStyle/>
        <a:p>
          <a:endParaRPr lang="en-US"/>
        </a:p>
      </dgm:t>
    </dgm:pt>
    <dgm:pt modelId="{BD1F4368-FD4B-4ADA-B07A-E9850EC8DA5B}">
      <dgm:prSet phldrT="[Text]" custT="1"/>
      <dgm:spPr/>
      <dgm:t>
        <a:bodyPr/>
        <a:lstStyle/>
        <a:p>
          <a:r>
            <a:rPr lang="fi-FI" sz="2800" b="1" u="none" strike="noStrike" dirty="0" smtClean="0">
              <a:solidFill>
                <a:schemeClr val="tx1"/>
              </a:solidFill>
              <a:effectLst/>
              <a:latin typeface="Arial Narrow" panose="020B0606020202030204" pitchFamily="34" charset="0"/>
            </a:rPr>
            <a:t>Menguatkan Peradaban Berbasis Nilai Nilai Kemanusiaan</a:t>
          </a:r>
          <a:endParaRPr lang="en-US" sz="2800" b="1" dirty="0">
            <a:solidFill>
              <a:schemeClr val="tx1"/>
            </a:solidFill>
            <a:latin typeface="Segoe Print" panose="02000600000000000000" pitchFamily="2" charset="0"/>
          </a:endParaRPr>
        </a:p>
      </dgm:t>
    </dgm:pt>
    <dgm:pt modelId="{B3AD3374-0B68-4C39-B438-28463A6F06B8}" type="parTrans" cxnId="{668FDC4A-5F9F-4237-AD40-EEDABB3E128B}">
      <dgm:prSet/>
      <dgm:spPr/>
      <dgm:t>
        <a:bodyPr/>
        <a:lstStyle/>
        <a:p>
          <a:endParaRPr lang="en-US" sz="1600" b="1">
            <a:latin typeface="Segoe Print" panose="02000600000000000000" pitchFamily="2" charset="0"/>
          </a:endParaRPr>
        </a:p>
      </dgm:t>
    </dgm:pt>
    <dgm:pt modelId="{4AAC96ED-1F67-4971-B987-021489E94C99}" type="sibTrans" cxnId="{668FDC4A-5F9F-4237-AD40-EEDABB3E128B}">
      <dgm:prSet/>
      <dgm:spPr/>
      <dgm:t>
        <a:bodyPr/>
        <a:lstStyle/>
        <a:p>
          <a:endParaRPr lang="en-US" sz="1600" b="1">
            <a:latin typeface="Segoe Print" panose="02000600000000000000" pitchFamily="2" charset="0"/>
          </a:endParaRPr>
        </a:p>
      </dgm:t>
    </dgm:pt>
    <dgm:pt modelId="{84FD06EC-C9F9-4F49-A2DE-145ED85D8206}">
      <dgm:prSet phldrT="[Text]" custT="1"/>
      <dgm:spPr>
        <a:solidFill>
          <a:srgbClr val="66FFFF"/>
        </a:solidFill>
      </dgm:spPr>
      <dgm:t>
        <a:bodyPr/>
        <a:lstStyle/>
        <a:p>
          <a:r>
            <a:rPr lang="id-ID" sz="2400" b="1" u="none" strike="noStrike" dirty="0" smtClean="0">
              <a:solidFill>
                <a:schemeClr val="tx1"/>
              </a:solidFill>
              <a:effectLst/>
              <a:latin typeface="Arial Narrow" panose="020B0606020202030204" pitchFamily="34" charset="0"/>
            </a:rPr>
            <a:t>Meningkatkan Sarana Prasarana Daerah yang berwawasan Lingkungan</a:t>
          </a:r>
          <a:endParaRPr lang="en-US" sz="2400" b="1" dirty="0">
            <a:solidFill>
              <a:schemeClr val="tx1"/>
            </a:solidFill>
            <a:latin typeface="Segoe Print" panose="02000600000000000000" pitchFamily="2" charset="0"/>
          </a:endParaRPr>
        </a:p>
      </dgm:t>
    </dgm:pt>
    <dgm:pt modelId="{B167E8F5-2680-48D6-80E6-813D3471B7AC}" type="parTrans" cxnId="{029596D9-EE0F-4105-9A27-1ED00A773161}">
      <dgm:prSet/>
      <dgm:spPr/>
      <dgm:t>
        <a:bodyPr/>
        <a:lstStyle/>
        <a:p>
          <a:endParaRPr lang="en-US" sz="1600" b="1">
            <a:latin typeface="Segoe Print" panose="02000600000000000000" pitchFamily="2" charset="0"/>
          </a:endParaRPr>
        </a:p>
      </dgm:t>
    </dgm:pt>
    <dgm:pt modelId="{F894B3DE-C73C-4F1E-9D2A-C3213DDB1242}" type="sibTrans" cxnId="{029596D9-EE0F-4105-9A27-1ED00A773161}">
      <dgm:prSet/>
      <dgm:spPr/>
      <dgm:t>
        <a:bodyPr/>
        <a:lstStyle/>
        <a:p>
          <a:endParaRPr lang="en-US" sz="1600" b="1">
            <a:latin typeface="Segoe Print" panose="02000600000000000000" pitchFamily="2" charset="0"/>
          </a:endParaRPr>
        </a:p>
      </dgm:t>
    </dgm:pt>
    <dgm:pt modelId="{55C1DAC7-B83D-4E5E-B80A-4849CD8EC2B9}">
      <dgm:prSet phldrT="[Text]" custT="1"/>
      <dgm:spPr>
        <a:solidFill>
          <a:schemeClr val="accent3"/>
        </a:solidFill>
      </dgm:spPr>
      <dgm:t>
        <a:bodyPr/>
        <a:lstStyle/>
        <a:p>
          <a:r>
            <a:rPr lang="sv-SE" sz="2400" b="1" u="none" strike="noStrike" dirty="0" smtClean="0">
              <a:solidFill>
                <a:schemeClr val="tx1"/>
              </a:solidFill>
              <a:effectLst/>
              <a:latin typeface="Arial Narrow" panose="020B0606020202030204" pitchFamily="34" charset="0"/>
            </a:rPr>
            <a:t>Meningkatkan Perekonomian Daerah dan Pemberdayaan Masyarakat yang berdaya saing</a:t>
          </a:r>
          <a:endParaRPr lang="en-US" sz="2400" b="1" dirty="0">
            <a:solidFill>
              <a:schemeClr val="tx1"/>
            </a:solidFill>
            <a:latin typeface="Segoe Print" panose="02000600000000000000" pitchFamily="2" charset="0"/>
          </a:endParaRPr>
        </a:p>
      </dgm:t>
    </dgm:pt>
    <dgm:pt modelId="{A7411610-0EB4-4A3B-B6EF-781191A5DF25}" type="parTrans" cxnId="{36D43386-2338-4047-9668-970244586C3E}">
      <dgm:prSet/>
      <dgm:spPr/>
      <dgm:t>
        <a:bodyPr/>
        <a:lstStyle/>
        <a:p>
          <a:endParaRPr lang="en-US" sz="1600" b="1">
            <a:latin typeface="Segoe Print" panose="02000600000000000000" pitchFamily="2" charset="0"/>
          </a:endParaRPr>
        </a:p>
      </dgm:t>
    </dgm:pt>
    <dgm:pt modelId="{5712F782-C8D8-4F5D-970A-86B500CBE0A9}" type="sibTrans" cxnId="{36D43386-2338-4047-9668-970244586C3E}">
      <dgm:prSet/>
      <dgm:spPr/>
      <dgm:t>
        <a:bodyPr/>
        <a:lstStyle/>
        <a:p>
          <a:endParaRPr lang="en-US" sz="1600" b="1">
            <a:latin typeface="Segoe Print" panose="02000600000000000000" pitchFamily="2" charset="0"/>
          </a:endParaRPr>
        </a:p>
      </dgm:t>
    </dgm:pt>
    <dgm:pt modelId="{C058692A-B7E3-4CD2-A8BA-1D6FD8DC81E3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fi-FI" sz="2800" b="1" u="none" strike="noStrike" dirty="0" smtClean="0">
              <a:effectLst/>
              <a:latin typeface="Arial Narrow" panose="020B0606020202030204" pitchFamily="34" charset="0"/>
            </a:rPr>
            <a:t>Meningkatkan Tata Kelola Pemerintahan Yang Baik</a:t>
          </a:r>
          <a:endParaRPr lang="en-US" sz="2800" b="1" dirty="0">
            <a:latin typeface="Segoe Print" panose="02000600000000000000" pitchFamily="2" charset="0"/>
          </a:endParaRPr>
        </a:p>
      </dgm:t>
    </dgm:pt>
    <dgm:pt modelId="{77A7B25E-C6CE-4172-B54F-B6AE58BD46FB}" type="parTrans" cxnId="{4B1C4919-47E2-4486-84B7-BF9BA0EBB800}">
      <dgm:prSet/>
      <dgm:spPr/>
      <dgm:t>
        <a:bodyPr/>
        <a:lstStyle/>
        <a:p>
          <a:endParaRPr lang="en-US"/>
        </a:p>
      </dgm:t>
    </dgm:pt>
    <dgm:pt modelId="{F780A34C-48AF-4365-8E38-0362F323C6EE}" type="sibTrans" cxnId="{4B1C4919-47E2-4486-84B7-BF9BA0EBB800}">
      <dgm:prSet/>
      <dgm:spPr/>
      <dgm:t>
        <a:bodyPr/>
        <a:lstStyle/>
        <a:p>
          <a:endParaRPr lang="en-US"/>
        </a:p>
      </dgm:t>
    </dgm:pt>
    <dgm:pt modelId="{B37D0328-E6A9-402D-87BC-F366E2A71E58}" type="pres">
      <dgm:prSet presAssocID="{E39DAB7C-AA58-4A2D-AB05-98484BEABC4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AU"/>
        </a:p>
      </dgm:t>
    </dgm:pt>
    <dgm:pt modelId="{23EAFDF1-F4EB-4AE2-881B-D6AB6AF10D89}" type="pres">
      <dgm:prSet presAssocID="{E39DAB7C-AA58-4A2D-AB05-98484BEABC43}" presName="Name1" presStyleCnt="0"/>
      <dgm:spPr/>
    </dgm:pt>
    <dgm:pt modelId="{931B2A2B-54B1-497A-9444-DCA58679749E}" type="pres">
      <dgm:prSet presAssocID="{E39DAB7C-AA58-4A2D-AB05-98484BEABC43}" presName="cycle" presStyleCnt="0"/>
      <dgm:spPr/>
    </dgm:pt>
    <dgm:pt modelId="{5100E3B0-5B2C-413B-9D2A-6A44F120AD68}" type="pres">
      <dgm:prSet presAssocID="{E39DAB7C-AA58-4A2D-AB05-98484BEABC43}" presName="srcNode" presStyleLbl="node1" presStyleIdx="0" presStyleCnt="4"/>
      <dgm:spPr/>
    </dgm:pt>
    <dgm:pt modelId="{B9FCF077-A697-4464-8DA8-E41A87DBF4BE}" type="pres">
      <dgm:prSet presAssocID="{E39DAB7C-AA58-4A2D-AB05-98484BEABC43}" presName="conn" presStyleLbl="parChTrans1D2" presStyleIdx="0" presStyleCnt="1"/>
      <dgm:spPr/>
      <dgm:t>
        <a:bodyPr/>
        <a:lstStyle/>
        <a:p>
          <a:endParaRPr lang="en-AU"/>
        </a:p>
      </dgm:t>
    </dgm:pt>
    <dgm:pt modelId="{0F1ED414-89B8-41BC-920E-FEE6F54103E1}" type="pres">
      <dgm:prSet presAssocID="{E39DAB7C-AA58-4A2D-AB05-98484BEABC43}" presName="extraNode" presStyleLbl="node1" presStyleIdx="0" presStyleCnt="4"/>
      <dgm:spPr/>
    </dgm:pt>
    <dgm:pt modelId="{BC87F7DC-4AB1-416B-AEC6-148BD8E420B0}" type="pres">
      <dgm:prSet presAssocID="{E39DAB7C-AA58-4A2D-AB05-98484BEABC43}" presName="dstNode" presStyleLbl="node1" presStyleIdx="0" presStyleCnt="4"/>
      <dgm:spPr/>
    </dgm:pt>
    <dgm:pt modelId="{D034E9DE-7FA1-4528-8B1D-892B3A58B96C}" type="pres">
      <dgm:prSet presAssocID="{BD1F4368-FD4B-4ADA-B07A-E9850EC8DA5B}" presName="text_1" presStyleLbl="node1" presStyleIdx="0" presStyleCnt="4" custScaleX="100122" custScaleY="146219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844C2AD-6E37-4085-B4B7-679868363C95}" type="pres">
      <dgm:prSet presAssocID="{BD1F4368-FD4B-4ADA-B07A-E9850EC8DA5B}" presName="accent_1" presStyleCnt="0"/>
      <dgm:spPr/>
    </dgm:pt>
    <dgm:pt modelId="{09D93706-CB49-4304-BDCF-1E1A18179307}" type="pres">
      <dgm:prSet presAssocID="{BD1F4368-FD4B-4ADA-B07A-E9850EC8DA5B}" presName="accentRepeatNode" presStyleLbl="solidFgAcc1" presStyleIdx="0" presStyleCnt="4" custLinFactNeighborX="-19153" custLinFactNeighborY="-4874"/>
      <dgm:spPr/>
    </dgm:pt>
    <dgm:pt modelId="{8DAB95C6-AB7D-4443-8140-11FAAE1514D8}" type="pres">
      <dgm:prSet presAssocID="{84FD06EC-C9F9-4F49-A2DE-145ED85D8206}" presName="text_2" presStyleLbl="node1" presStyleIdx="1" presStyleCnt="4" custScaleX="114617" custScaleY="124153" custLinFactNeighborX="-3392" custLinFactNeighborY="-754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767FD8A-1EC1-4919-B6D9-DF315E077AE6}" type="pres">
      <dgm:prSet presAssocID="{84FD06EC-C9F9-4F49-A2DE-145ED85D8206}" presName="accent_2" presStyleCnt="0"/>
      <dgm:spPr/>
    </dgm:pt>
    <dgm:pt modelId="{2E55E6FE-9B06-42BD-9D86-C0508E516F5F}" type="pres">
      <dgm:prSet presAssocID="{84FD06EC-C9F9-4F49-A2DE-145ED85D8206}" presName="accentRepeatNode" presStyleLbl="solidFgAcc1" presStyleIdx="1" presStyleCnt="4" custLinFactNeighborX="-43547" custLinFactNeighborY="-982"/>
      <dgm:spPr/>
      <dgm:t>
        <a:bodyPr/>
        <a:lstStyle/>
        <a:p>
          <a:endParaRPr lang="en-US"/>
        </a:p>
      </dgm:t>
    </dgm:pt>
    <dgm:pt modelId="{97BF2FB0-CDDC-454F-9490-1FADA23D2196}" type="pres">
      <dgm:prSet presAssocID="{55C1DAC7-B83D-4E5E-B80A-4849CD8EC2B9}" presName="text_3" presStyleLbl="node1" presStyleIdx="2" presStyleCnt="4" custScaleX="123468" custScaleY="191143" custLinFactNeighborY="2065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C511DA6-4793-4CD9-A617-DDC0CC37DBEB}" type="pres">
      <dgm:prSet presAssocID="{55C1DAC7-B83D-4E5E-B80A-4849CD8EC2B9}" presName="accent_3" presStyleCnt="0"/>
      <dgm:spPr/>
    </dgm:pt>
    <dgm:pt modelId="{14AE0015-DDF9-4A52-8D23-0F0F4B809833}" type="pres">
      <dgm:prSet presAssocID="{55C1DAC7-B83D-4E5E-B80A-4849CD8EC2B9}" presName="accentRepeatNode" presStyleLbl="solidFgAcc1" presStyleIdx="2" presStyleCnt="4" custLinFactNeighborX="-39220" custLinFactNeighborY="11452"/>
      <dgm:spPr/>
    </dgm:pt>
    <dgm:pt modelId="{3AEBA9C4-3594-467D-9996-60E42FD598DF}" type="pres">
      <dgm:prSet presAssocID="{C058692A-B7E3-4CD2-A8BA-1D6FD8DC81E3}" presName="text_4" presStyleLbl="node1" presStyleIdx="3" presStyleCnt="4" custScaleX="105968" custScaleY="1296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77E344-2309-43F3-8604-3F9301A79942}" type="pres">
      <dgm:prSet presAssocID="{C058692A-B7E3-4CD2-A8BA-1D6FD8DC81E3}" presName="accent_4" presStyleCnt="0"/>
      <dgm:spPr/>
    </dgm:pt>
    <dgm:pt modelId="{28857331-A2DA-4F20-A815-C0FCC5D8E410}" type="pres">
      <dgm:prSet presAssocID="{C058692A-B7E3-4CD2-A8BA-1D6FD8DC81E3}" presName="accentRepeatNode" presStyleLbl="solidFgAcc1" presStyleIdx="3" presStyleCnt="4"/>
      <dgm:spPr/>
    </dgm:pt>
  </dgm:ptLst>
  <dgm:cxnLst>
    <dgm:cxn modelId="{944C16E5-1DC7-4F07-98F8-1E75676392FD}" type="presOf" srcId="{84FD06EC-C9F9-4F49-A2DE-145ED85D8206}" destId="{8DAB95C6-AB7D-4443-8140-11FAAE1514D8}" srcOrd="0" destOrd="0" presId="urn:microsoft.com/office/officeart/2008/layout/VerticalCurvedList#1"/>
    <dgm:cxn modelId="{467DA6A1-2021-4F67-9B4C-8DA4CB75FFB7}" type="presOf" srcId="{BD1F4368-FD4B-4ADA-B07A-E9850EC8DA5B}" destId="{D034E9DE-7FA1-4528-8B1D-892B3A58B96C}" srcOrd="0" destOrd="0" presId="urn:microsoft.com/office/officeart/2008/layout/VerticalCurvedList#1"/>
    <dgm:cxn modelId="{36D43386-2338-4047-9668-970244586C3E}" srcId="{E39DAB7C-AA58-4A2D-AB05-98484BEABC43}" destId="{55C1DAC7-B83D-4E5E-B80A-4849CD8EC2B9}" srcOrd="2" destOrd="0" parTransId="{A7411610-0EB4-4A3B-B6EF-781191A5DF25}" sibTransId="{5712F782-C8D8-4F5D-970A-86B500CBE0A9}"/>
    <dgm:cxn modelId="{4B1C4919-47E2-4486-84B7-BF9BA0EBB800}" srcId="{E39DAB7C-AA58-4A2D-AB05-98484BEABC43}" destId="{C058692A-B7E3-4CD2-A8BA-1D6FD8DC81E3}" srcOrd="3" destOrd="0" parTransId="{77A7B25E-C6CE-4172-B54F-B6AE58BD46FB}" sibTransId="{F780A34C-48AF-4365-8E38-0362F323C6EE}"/>
    <dgm:cxn modelId="{668FDC4A-5F9F-4237-AD40-EEDABB3E128B}" srcId="{E39DAB7C-AA58-4A2D-AB05-98484BEABC43}" destId="{BD1F4368-FD4B-4ADA-B07A-E9850EC8DA5B}" srcOrd="0" destOrd="0" parTransId="{B3AD3374-0B68-4C39-B438-28463A6F06B8}" sibTransId="{4AAC96ED-1F67-4971-B987-021489E94C99}"/>
    <dgm:cxn modelId="{7A931BF7-E5F1-425A-A0D0-643FC0489559}" type="presOf" srcId="{C058692A-B7E3-4CD2-A8BA-1D6FD8DC81E3}" destId="{3AEBA9C4-3594-467D-9996-60E42FD598DF}" srcOrd="0" destOrd="0" presId="urn:microsoft.com/office/officeart/2008/layout/VerticalCurvedList#1"/>
    <dgm:cxn modelId="{611F422A-91F9-4F81-B03E-4D4065BB11A1}" type="presOf" srcId="{4AAC96ED-1F67-4971-B987-021489E94C99}" destId="{B9FCF077-A697-4464-8DA8-E41A87DBF4BE}" srcOrd="0" destOrd="0" presId="urn:microsoft.com/office/officeart/2008/layout/VerticalCurvedList#1"/>
    <dgm:cxn modelId="{72726C9D-B1F6-4921-A19F-D7DB06805445}" type="presOf" srcId="{55C1DAC7-B83D-4E5E-B80A-4849CD8EC2B9}" destId="{97BF2FB0-CDDC-454F-9490-1FADA23D2196}" srcOrd="0" destOrd="0" presId="urn:microsoft.com/office/officeart/2008/layout/VerticalCurvedList#1"/>
    <dgm:cxn modelId="{029596D9-EE0F-4105-9A27-1ED00A773161}" srcId="{E39DAB7C-AA58-4A2D-AB05-98484BEABC43}" destId="{84FD06EC-C9F9-4F49-A2DE-145ED85D8206}" srcOrd="1" destOrd="0" parTransId="{B167E8F5-2680-48D6-80E6-813D3471B7AC}" sibTransId="{F894B3DE-C73C-4F1E-9D2A-C3213DDB1242}"/>
    <dgm:cxn modelId="{C7D1D952-853A-495B-9F1D-563C82B4214B}" type="presOf" srcId="{E39DAB7C-AA58-4A2D-AB05-98484BEABC43}" destId="{B37D0328-E6A9-402D-87BC-F366E2A71E58}" srcOrd="0" destOrd="0" presId="urn:microsoft.com/office/officeart/2008/layout/VerticalCurvedList#1"/>
    <dgm:cxn modelId="{C1CD06E7-D22F-47DA-B221-AD1737CD015D}" type="presParOf" srcId="{B37D0328-E6A9-402D-87BC-F366E2A71E58}" destId="{23EAFDF1-F4EB-4AE2-881B-D6AB6AF10D89}" srcOrd="0" destOrd="0" presId="urn:microsoft.com/office/officeart/2008/layout/VerticalCurvedList#1"/>
    <dgm:cxn modelId="{3C7B1111-2B28-4938-9C16-A0F5D4BAEDE0}" type="presParOf" srcId="{23EAFDF1-F4EB-4AE2-881B-D6AB6AF10D89}" destId="{931B2A2B-54B1-497A-9444-DCA58679749E}" srcOrd="0" destOrd="0" presId="urn:microsoft.com/office/officeart/2008/layout/VerticalCurvedList#1"/>
    <dgm:cxn modelId="{925DC1A9-50A3-4463-A3C7-5AA562CC7035}" type="presParOf" srcId="{931B2A2B-54B1-497A-9444-DCA58679749E}" destId="{5100E3B0-5B2C-413B-9D2A-6A44F120AD68}" srcOrd="0" destOrd="0" presId="urn:microsoft.com/office/officeart/2008/layout/VerticalCurvedList#1"/>
    <dgm:cxn modelId="{6268DD74-BD43-4999-93BA-EC329D24068E}" type="presParOf" srcId="{931B2A2B-54B1-497A-9444-DCA58679749E}" destId="{B9FCF077-A697-4464-8DA8-E41A87DBF4BE}" srcOrd="1" destOrd="0" presId="urn:microsoft.com/office/officeart/2008/layout/VerticalCurvedList#1"/>
    <dgm:cxn modelId="{FF520A9E-3144-49BD-821C-47CA2F8F52F4}" type="presParOf" srcId="{931B2A2B-54B1-497A-9444-DCA58679749E}" destId="{0F1ED414-89B8-41BC-920E-FEE6F54103E1}" srcOrd="2" destOrd="0" presId="urn:microsoft.com/office/officeart/2008/layout/VerticalCurvedList#1"/>
    <dgm:cxn modelId="{9531DF67-6B1C-40A9-81ED-41E25907748B}" type="presParOf" srcId="{931B2A2B-54B1-497A-9444-DCA58679749E}" destId="{BC87F7DC-4AB1-416B-AEC6-148BD8E420B0}" srcOrd="3" destOrd="0" presId="urn:microsoft.com/office/officeart/2008/layout/VerticalCurvedList#1"/>
    <dgm:cxn modelId="{82CF9A0D-1666-41E5-A40B-6208FE2A7576}" type="presParOf" srcId="{23EAFDF1-F4EB-4AE2-881B-D6AB6AF10D89}" destId="{D034E9DE-7FA1-4528-8B1D-892B3A58B96C}" srcOrd="1" destOrd="0" presId="urn:microsoft.com/office/officeart/2008/layout/VerticalCurvedList#1"/>
    <dgm:cxn modelId="{46C4867C-33E4-4038-A024-0ACE705A195C}" type="presParOf" srcId="{23EAFDF1-F4EB-4AE2-881B-D6AB6AF10D89}" destId="{B844C2AD-6E37-4085-B4B7-679868363C95}" srcOrd="2" destOrd="0" presId="urn:microsoft.com/office/officeart/2008/layout/VerticalCurvedList#1"/>
    <dgm:cxn modelId="{19B6689E-9751-47F1-B945-8796C8B15160}" type="presParOf" srcId="{B844C2AD-6E37-4085-B4B7-679868363C95}" destId="{09D93706-CB49-4304-BDCF-1E1A18179307}" srcOrd="0" destOrd="0" presId="urn:microsoft.com/office/officeart/2008/layout/VerticalCurvedList#1"/>
    <dgm:cxn modelId="{7DB2ED44-DA49-4D40-AC5B-8A403F185F73}" type="presParOf" srcId="{23EAFDF1-F4EB-4AE2-881B-D6AB6AF10D89}" destId="{8DAB95C6-AB7D-4443-8140-11FAAE1514D8}" srcOrd="3" destOrd="0" presId="urn:microsoft.com/office/officeart/2008/layout/VerticalCurvedList#1"/>
    <dgm:cxn modelId="{301B3F11-48A3-483A-80A3-F8DDC093FDC9}" type="presParOf" srcId="{23EAFDF1-F4EB-4AE2-881B-D6AB6AF10D89}" destId="{7767FD8A-1EC1-4919-B6D9-DF315E077AE6}" srcOrd="4" destOrd="0" presId="urn:microsoft.com/office/officeart/2008/layout/VerticalCurvedList#1"/>
    <dgm:cxn modelId="{414D9655-D772-4442-9F3B-CD56F1279228}" type="presParOf" srcId="{7767FD8A-1EC1-4919-B6D9-DF315E077AE6}" destId="{2E55E6FE-9B06-42BD-9D86-C0508E516F5F}" srcOrd="0" destOrd="0" presId="urn:microsoft.com/office/officeart/2008/layout/VerticalCurvedList#1"/>
    <dgm:cxn modelId="{10BC98A2-ED4A-440B-9DCC-EDE99150E076}" type="presParOf" srcId="{23EAFDF1-F4EB-4AE2-881B-D6AB6AF10D89}" destId="{97BF2FB0-CDDC-454F-9490-1FADA23D2196}" srcOrd="5" destOrd="0" presId="urn:microsoft.com/office/officeart/2008/layout/VerticalCurvedList#1"/>
    <dgm:cxn modelId="{F558CB6D-4844-42DF-A655-A98E5A727151}" type="presParOf" srcId="{23EAFDF1-F4EB-4AE2-881B-D6AB6AF10D89}" destId="{4C511DA6-4793-4CD9-A617-DDC0CC37DBEB}" srcOrd="6" destOrd="0" presId="urn:microsoft.com/office/officeart/2008/layout/VerticalCurvedList#1"/>
    <dgm:cxn modelId="{7450657E-12E8-4AB6-9B9B-AAB523730D8A}" type="presParOf" srcId="{4C511DA6-4793-4CD9-A617-DDC0CC37DBEB}" destId="{14AE0015-DDF9-4A52-8D23-0F0F4B809833}" srcOrd="0" destOrd="0" presId="urn:microsoft.com/office/officeart/2008/layout/VerticalCurvedList#1"/>
    <dgm:cxn modelId="{4A38B449-4B2B-405D-8D61-723AC3097172}" type="presParOf" srcId="{23EAFDF1-F4EB-4AE2-881B-D6AB6AF10D89}" destId="{3AEBA9C4-3594-467D-9996-60E42FD598DF}" srcOrd="7" destOrd="0" presId="urn:microsoft.com/office/officeart/2008/layout/VerticalCurvedList#1"/>
    <dgm:cxn modelId="{C34C9C02-F14B-44D7-872B-CF135E115F09}" type="presParOf" srcId="{23EAFDF1-F4EB-4AE2-881B-D6AB6AF10D89}" destId="{0577E344-2309-43F3-8604-3F9301A79942}" srcOrd="8" destOrd="0" presId="urn:microsoft.com/office/officeart/2008/layout/VerticalCurvedList#1"/>
    <dgm:cxn modelId="{6B05494B-5DA9-4ABC-9E39-00DC3BE6E4DD}" type="presParOf" srcId="{0577E344-2309-43F3-8604-3F9301A79942}" destId="{28857331-A2DA-4F20-A815-C0FCC5D8E410}" srcOrd="0" destOrd="0" presId="urn:microsoft.com/office/officeart/2008/layout/VerticalCurvedLis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FCF077-A697-4464-8DA8-E41A87DBF4BE}">
      <dsp:nvSpPr>
        <dsp:cNvPr id="0" name=""/>
        <dsp:cNvSpPr/>
      </dsp:nvSpPr>
      <dsp:spPr>
        <a:xfrm>
          <a:off x="-6715126" y="-991210"/>
          <a:ext cx="7713875" cy="7713875"/>
        </a:xfrm>
        <a:prstGeom prst="blockArc">
          <a:avLst>
            <a:gd name="adj1" fmla="val 18900000"/>
            <a:gd name="adj2" fmla="val 2700000"/>
            <a:gd name="adj3" fmla="val 280"/>
          </a:avLst>
        </a:pr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34E9DE-7FA1-4528-8B1D-892B3A58B96C}">
      <dsp:nvSpPr>
        <dsp:cNvPr id="0" name=""/>
        <dsp:cNvSpPr/>
      </dsp:nvSpPr>
      <dsp:spPr>
        <a:xfrm>
          <a:off x="408220" y="236871"/>
          <a:ext cx="4503881" cy="128925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9871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800" b="1" u="none" strike="noStrike" kern="1200" dirty="0" smtClean="0">
              <a:solidFill>
                <a:schemeClr val="tx1"/>
              </a:solidFill>
              <a:effectLst/>
              <a:latin typeface="Arial Narrow" panose="020B0606020202030204" pitchFamily="34" charset="0"/>
            </a:rPr>
            <a:t>Menguatkan Peradaban Berbasis Nilai Nilai Kemanusiaan</a:t>
          </a:r>
          <a:endParaRPr lang="en-US" sz="2800" b="1" kern="1200" dirty="0">
            <a:solidFill>
              <a:schemeClr val="tx1"/>
            </a:solidFill>
            <a:latin typeface="Segoe Print" panose="02000600000000000000" pitchFamily="2" charset="0"/>
          </a:endParaRPr>
        </a:p>
      </dsp:txBody>
      <dsp:txXfrm>
        <a:off x="408220" y="236871"/>
        <a:ext cx="4503881" cy="1289252"/>
      </dsp:txXfrm>
    </dsp:sp>
    <dsp:sp modelId="{09D93706-CB49-4304-BDCF-1E1A18179307}">
      <dsp:nvSpPr>
        <dsp:cNvPr id="0" name=""/>
        <dsp:cNvSpPr/>
      </dsp:nvSpPr>
      <dsp:spPr>
        <a:xfrm>
          <a:off x="-140115" y="276699"/>
          <a:ext cx="1102158" cy="11021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AB95C6-AB7D-4443-8140-11FAAE1514D8}">
      <dsp:nvSpPr>
        <dsp:cNvPr id="0" name=""/>
        <dsp:cNvSpPr/>
      </dsp:nvSpPr>
      <dsp:spPr>
        <a:xfrm>
          <a:off x="489220" y="1590454"/>
          <a:ext cx="4576518" cy="1094690"/>
        </a:xfrm>
        <a:prstGeom prst="rect">
          <a:avLst/>
        </a:prstGeom>
        <a:solidFill>
          <a:srgbClr val="66FF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9871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b="1" u="none" strike="noStrike" kern="1200" dirty="0" smtClean="0">
              <a:solidFill>
                <a:schemeClr val="tx1"/>
              </a:solidFill>
              <a:effectLst/>
              <a:latin typeface="Arial Narrow" panose="020B0606020202030204" pitchFamily="34" charset="0"/>
            </a:rPr>
            <a:t>Meningkatkan Sarana Prasarana Daerah yang berwawasan Lingkungan</a:t>
          </a:r>
          <a:endParaRPr lang="en-US" sz="2400" b="1" kern="1200" dirty="0">
            <a:solidFill>
              <a:schemeClr val="tx1"/>
            </a:solidFill>
            <a:latin typeface="Segoe Print" panose="02000600000000000000" pitchFamily="2" charset="0"/>
          </a:endParaRPr>
        </a:p>
      </dsp:txBody>
      <dsp:txXfrm>
        <a:off x="489220" y="1590454"/>
        <a:ext cx="4576518" cy="1094690"/>
      </dsp:txXfrm>
    </dsp:sp>
    <dsp:sp modelId="{2E55E6FE-9B06-42BD-9D86-C0508E516F5F}">
      <dsp:nvSpPr>
        <dsp:cNvPr id="0" name=""/>
        <dsp:cNvSpPr/>
      </dsp:nvSpPr>
      <dsp:spPr>
        <a:xfrm>
          <a:off x="0" y="1642414"/>
          <a:ext cx="1102158" cy="11021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BF2FB0-CDDC-454F-9490-1FADA23D2196}">
      <dsp:nvSpPr>
        <dsp:cNvPr id="0" name=""/>
        <dsp:cNvSpPr/>
      </dsp:nvSpPr>
      <dsp:spPr>
        <a:xfrm>
          <a:off x="447953" y="2866569"/>
          <a:ext cx="4929928" cy="1685359"/>
        </a:xfrm>
        <a:prstGeom prst="rect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9871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2400" b="1" u="none" strike="noStrike" kern="1200" dirty="0" smtClean="0">
              <a:solidFill>
                <a:schemeClr val="tx1"/>
              </a:solidFill>
              <a:effectLst/>
              <a:latin typeface="Arial Narrow" panose="020B0606020202030204" pitchFamily="34" charset="0"/>
            </a:rPr>
            <a:t>Meningkatkan Perekonomian Daerah dan Pemberdayaan Masyarakat yang berdaya saing</a:t>
          </a:r>
          <a:endParaRPr lang="en-US" sz="2400" b="1" kern="1200" dirty="0">
            <a:solidFill>
              <a:schemeClr val="tx1"/>
            </a:solidFill>
            <a:latin typeface="Segoe Print" panose="02000600000000000000" pitchFamily="2" charset="0"/>
          </a:endParaRPr>
        </a:p>
      </dsp:txBody>
      <dsp:txXfrm>
        <a:off x="447953" y="2866569"/>
        <a:ext cx="4929928" cy="1685359"/>
      </dsp:txXfrm>
    </dsp:sp>
    <dsp:sp modelId="{14AE0015-DDF9-4A52-8D23-0F0F4B809833}">
      <dsp:nvSpPr>
        <dsp:cNvPr id="0" name=""/>
        <dsp:cNvSpPr/>
      </dsp:nvSpPr>
      <dsp:spPr>
        <a:xfrm>
          <a:off x="0" y="3102277"/>
          <a:ext cx="1102158" cy="11021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EBA9C4-3594-467D-9996-60E42FD598DF}">
      <dsp:nvSpPr>
        <dsp:cNvPr id="0" name=""/>
        <dsp:cNvSpPr/>
      </dsp:nvSpPr>
      <dsp:spPr>
        <a:xfrm>
          <a:off x="276731" y="4278465"/>
          <a:ext cx="4766857" cy="1142982"/>
        </a:xfrm>
        <a:prstGeom prst="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9871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800" b="1" u="none" strike="noStrike" kern="1200" dirty="0" smtClean="0">
              <a:effectLst/>
              <a:latin typeface="Arial Narrow" panose="020B0606020202030204" pitchFamily="34" charset="0"/>
            </a:rPr>
            <a:t>Meningkatkan Tata Kelola Pemerintahan Yang Baik</a:t>
          </a:r>
          <a:endParaRPr lang="en-US" sz="2800" b="1" kern="1200" dirty="0">
            <a:latin typeface="Segoe Print" panose="02000600000000000000" pitchFamily="2" charset="0"/>
          </a:endParaRPr>
        </a:p>
      </dsp:txBody>
      <dsp:txXfrm>
        <a:off x="276731" y="4278465"/>
        <a:ext cx="4766857" cy="1142982"/>
      </dsp:txXfrm>
    </dsp:sp>
    <dsp:sp modelId="{28857331-A2DA-4F20-A815-C0FCC5D8E410}">
      <dsp:nvSpPr>
        <dsp:cNvPr id="0" name=""/>
        <dsp:cNvSpPr/>
      </dsp:nvSpPr>
      <dsp:spPr>
        <a:xfrm>
          <a:off x="-140115" y="4298877"/>
          <a:ext cx="1102158" cy="11021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#1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srcNode" val="srcNode"/>
            <dgm:param type="dstNode" val="dstNode"/>
            <dgm:param type="endSty" val="noArr"/>
            <dgm:param type="connRout" val="curve"/>
            <dgm:param type="begPts" val="ctr"/>
            <dgm:param type="endPts" val="ct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7183" cy="4659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4434" y="0"/>
            <a:ext cx="3057183" cy="4659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D6AC8B-B48A-44A4-B949-59EAE3D30C3C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1635"/>
            <a:ext cx="3057183" cy="4659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4434" y="8841635"/>
            <a:ext cx="3057183" cy="4659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8B33F-4844-427B-B280-AFF88DB0BE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790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01428-A49E-48C7-9D20-29F2750F37B2}" type="datetimeFigureOut">
              <a:rPr lang="id-ID" smtClean="0"/>
              <a:t>05/04/2019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8563" y="698500"/>
            <a:ext cx="4656137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48E5F6-DB28-4BED-B468-D97689EDC7A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1477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8E5F6-DB28-4BED-B468-D97689EDC7AE}" type="slidenum">
              <a:rPr lang="id-ID" smtClean="0"/>
              <a:t>19</a:t>
            </a:fld>
            <a:endParaRPr lang="id-ID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8E5F6-DB28-4BED-B468-D97689EDC7AE}" type="slidenum">
              <a:rPr lang="id-ID" smtClean="0"/>
              <a:t>20</a:t>
            </a:fld>
            <a:endParaRPr lang="id-ID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8E5F6-DB28-4BED-B468-D97689EDC7AE}" type="slidenum">
              <a:rPr lang="id-ID" smtClean="0"/>
              <a:t>21</a:t>
            </a:fld>
            <a:endParaRPr lang="id-ID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8E5F6-DB28-4BED-B468-D97689EDC7AE}" type="slidenum">
              <a:rPr lang="id-ID" smtClean="0"/>
              <a:t>22</a:t>
            </a:fld>
            <a:endParaRPr lang="id-ID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8E5F6-DB28-4BED-B468-D97689EDC7AE}" type="slidenum">
              <a:rPr lang="id-ID" smtClean="0"/>
              <a:t>23</a:t>
            </a:fld>
            <a:endParaRPr lang="id-ID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8E5F6-DB28-4BED-B468-D97689EDC7AE}" type="slidenum">
              <a:rPr lang="id-ID" smtClean="0"/>
              <a:t>24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DECC-34D8-4E5B-A913-80729EB7B006}" type="datetimeFigureOut">
              <a:rPr lang="id-ID" smtClean="0"/>
              <a:t>05/04/2019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9FF9-59C8-49A1-AD57-D266B3BA4ABF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DECC-34D8-4E5B-A913-80729EB7B006}" type="datetimeFigureOut">
              <a:rPr lang="id-ID" smtClean="0"/>
              <a:t>05/04/2019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9FF9-59C8-49A1-AD57-D266B3BA4ABF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DECC-34D8-4E5B-A913-80729EB7B006}" type="datetimeFigureOut">
              <a:rPr lang="id-ID" smtClean="0"/>
              <a:t>05/04/2019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9FF9-59C8-49A1-AD57-D266B3BA4ABF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DECC-34D8-4E5B-A913-80729EB7B006}" type="datetimeFigureOut">
              <a:rPr lang="id-ID" smtClean="0"/>
              <a:t>05/04/2019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9FF9-59C8-49A1-AD57-D266B3BA4ABF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DECC-34D8-4E5B-A913-80729EB7B006}" type="datetimeFigureOut">
              <a:rPr lang="id-ID" smtClean="0"/>
              <a:t>05/04/2019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9FF9-59C8-49A1-AD57-D266B3BA4ABF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DECC-34D8-4E5B-A913-80729EB7B006}" type="datetimeFigureOut">
              <a:rPr lang="id-ID" smtClean="0"/>
              <a:t>05/04/2019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9FF9-59C8-49A1-AD57-D266B3BA4ABF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DECC-34D8-4E5B-A913-80729EB7B006}" type="datetimeFigureOut">
              <a:rPr lang="id-ID" smtClean="0"/>
              <a:t>05/04/2019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9FF9-59C8-49A1-AD57-D266B3BA4ABF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DECC-34D8-4E5B-A913-80729EB7B006}" type="datetimeFigureOut">
              <a:rPr lang="id-ID" smtClean="0"/>
              <a:t>05/04/2019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9FF9-59C8-49A1-AD57-D266B3BA4ABF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DECC-34D8-4E5B-A913-80729EB7B006}" type="datetimeFigureOut">
              <a:rPr lang="id-ID" smtClean="0"/>
              <a:t>05/04/2019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9FF9-59C8-49A1-AD57-D266B3BA4ABF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DECC-34D8-4E5B-A913-80729EB7B006}" type="datetimeFigureOut">
              <a:rPr lang="id-ID" smtClean="0"/>
              <a:t>05/04/2019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9FF9-59C8-49A1-AD57-D266B3BA4ABF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DECC-34D8-4E5B-A913-80729EB7B006}" type="datetimeFigureOut">
              <a:rPr lang="id-ID" smtClean="0"/>
              <a:t>05/04/2019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9FF9-59C8-49A1-AD57-D266B3BA4ABF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4DECC-34D8-4E5B-A913-80729EB7B006}" type="datetimeFigureOut">
              <a:rPr lang="id-ID" smtClean="0"/>
              <a:t>05/04/2019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D9FF9-59C8-49A1-AD57-D266B3BA4ABF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4797152"/>
            <a:ext cx="8352928" cy="62879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PROGRAM KEGIATAN STRATEGIS</a:t>
            </a:r>
            <a:b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3600" dirty="0" smtClean="0">
                <a:latin typeface="Arial Rounded MT Bold" panose="020F0704030504030204" pitchFamily="34" charset="0"/>
                <a:cs typeface="Aharoni" panose="02010803020104030203" pitchFamily="2" charset="-79"/>
              </a:rPr>
              <a:t>DINAS TENAGA DAN TRANSMIGRASI </a:t>
            </a:r>
            <a:br>
              <a:rPr lang="en-US" sz="3600" dirty="0" smtClean="0">
                <a:latin typeface="Arial Rounded MT Bold" panose="020F0704030504030204" pitchFamily="34" charset="0"/>
                <a:cs typeface="Aharoni" panose="02010803020104030203" pitchFamily="2" charset="-79"/>
              </a:rPr>
            </a:br>
            <a:r>
              <a:rPr lang="en-US" sz="3600" dirty="0" smtClean="0">
                <a:latin typeface="Arial Rounded MT Bold" panose="020F0704030504030204" pitchFamily="34" charset="0"/>
                <a:cs typeface="Aharoni" panose="02010803020104030203" pitchFamily="2" charset="-79"/>
              </a:rPr>
              <a:t>KOTA SERANG</a:t>
            </a:r>
            <a:br>
              <a:rPr lang="en-US" sz="3600" dirty="0" smtClean="0">
                <a:latin typeface="Arial Rounded MT Bold" panose="020F0704030504030204" pitchFamily="34" charset="0"/>
                <a:cs typeface="Aharoni" panose="02010803020104030203" pitchFamily="2" charset="-79"/>
              </a:rPr>
            </a:br>
            <a:r>
              <a:rPr lang="en-US" sz="3600" dirty="0" smtClean="0">
                <a:latin typeface="Arial Rounded MT Bold" panose="020F0704030504030204" pitchFamily="34" charset="0"/>
                <a:cs typeface="Aharoni" panose="02010803020104030203" pitchFamily="2" charset="-79"/>
              </a:rPr>
              <a:t>TA. 2019</a:t>
            </a:r>
            <a:br>
              <a:rPr lang="en-US" sz="3600" dirty="0" smtClean="0">
                <a:latin typeface="Arial Rounded MT Bold" panose="020F0704030504030204" pitchFamily="34" charset="0"/>
                <a:cs typeface="Aharoni" panose="02010803020104030203" pitchFamily="2" charset="-79"/>
              </a:rPr>
            </a:br>
            <a:r>
              <a:rPr lang="en-US" sz="4000" dirty="0" smtClean="0">
                <a:latin typeface="Arial Rounded MT Bold" panose="020F0704030504030204" pitchFamily="34" charset="0"/>
                <a:cs typeface="Aharoni" panose="02010803020104030203" pitchFamily="2" charset="-79"/>
              </a:rPr>
              <a:t/>
            </a:r>
            <a:br>
              <a:rPr lang="en-US" sz="4000" dirty="0" smtClean="0">
                <a:latin typeface="Arial Rounded MT Bold" panose="020F0704030504030204" pitchFamily="34" charset="0"/>
                <a:cs typeface="Aharoni" panose="02010803020104030203" pitchFamily="2" charset="-79"/>
              </a:rPr>
            </a:br>
            <a:endParaRPr lang="en-US" sz="4000" dirty="0">
              <a:effectLst>
                <a:outerShdw blurRad="50800" dist="38100" algn="l" rotWithShape="0">
                  <a:schemeClr val="bg1">
                    <a:alpha val="40000"/>
                  </a:schemeClr>
                </a:outerShdw>
              </a:effectLst>
              <a:latin typeface="Arial Rounded MT Bold" panose="020F0704030504030204" pitchFamily="34" charset="0"/>
              <a:cs typeface="Aharoni" panose="02010803020104030203" pitchFamily="2" charset="-79"/>
            </a:endParaRPr>
          </a:p>
        </p:txBody>
      </p:sp>
      <p:pic>
        <p:nvPicPr>
          <p:cNvPr id="3075" name="Picture 2" descr="http://t0.gstatic.com/images?q=tbn:ANd9GcR3IfIvc728M4YRE9tSNZaEdCTlYrAaVcC47Dt6h_39oNQJoKE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836712"/>
            <a:ext cx="165618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5571584"/>
              </p:ext>
            </p:extLst>
          </p:nvPr>
        </p:nvGraphicFramePr>
        <p:xfrm>
          <a:off x="323528" y="408082"/>
          <a:ext cx="8640969" cy="56718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4315"/>
                <a:gridCol w="81150"/>
                <a:gridCol w="81150"/>
                <a:gridCol w="81150"/>
                <a:gridCol w="50094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979225"/>
                <a:gridCol w="877673"/>
                <a:gridCol w="804534"/>
                <a:gridCol w="877673"/>
                <a:gridCol w="585115"/>
                <a:gridCol w="877673"/>
                <a:gridCol w="511976"/>
                <a:gridCol w="292558"/>
                <a:gridCol w="731403"/>
              </a:tblGrid>
              <a:tr h="2126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 gridSpan="28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4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6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7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8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9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</a:tr>
              <a:tr h="576064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1. 02. 1. 02 . 01.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002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6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Penyusunan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Pelaporan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Keuangan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Akhir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Tahun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12 </a:t>
                      </a:r>
                      <a:r>
                        <a:rPr kumimoji="0" lang="en-US" sz="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Bulan</a:t>
                      </a:r>
                      <a:endParaRPr kumimoji="0" lang="en-US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  <a:p>
                      <a:pPr algn="r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19"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369193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1. 02. 1. 02 . 01.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03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5">
                  <a:txBody>
                    <a:bodyPr/>
                    <a:lstStyle/>
                    <a:p>
                      <a:pPr algn="l" fontAlgn="t"/>
                      <a:r>
                        <a:rPr lang="en-US" sz="8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Program  </a:t>
                      </a:r>
                      <a:r>
                        <a:rPr lang="en-US" sz="8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Peningkatan</a:t>
                      </a:r>
                      <a:r>
                        <a:rPr lang="en-US" sz="8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Perencanaan,Pengendalian</a:t>
                      </a:r>
                      <a:r>
                        <a:rPr lang="en-US" sz="8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, </a:t>
                      </a:r>
                      <a:r>
                        <a:rPr lang="en-US" sz="800" b="1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dan</a:t>
                      </a:r>
                      <a:r>
                        <a:rPr lang="en-US" sz="8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Pelaporan</a:t>
                      </a:r>
                      <a:r>
                        <a:rPr lang="en-US" sz="8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Capaian</a:t>
                      </a:r>
                      <a:r>
                        <a:rPr lang="en-US" sz="8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Kinerja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300.000.000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54.007..000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16,04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10.665.000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3,56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22,16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289.335.000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17"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576064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1. 02. 1. 02 . 01. 03.001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5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Penyusunan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Dokumen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Perencanaan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Perangkat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Daerah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 </a:t>
                      </a:r>
                      <a:r>
                        <a:rPr 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Dokumen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100.000.000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27.848.000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27,85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100.000.000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14">
                  <a:txBody>
                    <a:bodyPr/>
                    <a:lstStyle/>
                    <a:p>
                      <a:pPr algn="l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576064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1. 02. 1. 02 . 01. 03.002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6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  </a:t>
                      </a:r>
                      <a:r>
                        <a:rPr lang="en-US" sz="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Penyusunan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Rencana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Kerja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dan</a:t>
                      </a:r>
                      <a:endParaRPr lang="en-US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  <a:p>
                      <a:pPr algn="l" fontAlgn="t"/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   </a:t>
                      </a:r>
                      <a:r>
                        <a:rPr lang="en-US" sz="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Anggaran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Perangkat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Daerah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12 </a:t>
                      </a:r>
                      <a:r>
                        <a:rPr 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Bulan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80.000.000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80.000.000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11"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576064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1. 02. 1. 02 . 01.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03. 003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5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Pengendalian</a:t>
                      </a:r>
                      <a:r>
                        <a:rPr lang="en-US" sz="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dan</a:t>
                      </a:r>
                      <a:r>
                        <a:rPr lang="en-US" sz="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Evaluasi</a:t>
                      </a:r>
                      <a:r>
                        <a:rPr lang="en-US" sz="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Kinerja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Dokumen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40.000.000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9.613.000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24,03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40.000.000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8">
                  <a:txBody>
                    <a:bodyPr/>
                    <a:lstStyle/>
                    <a:p>
                      <a:pPr algn="l" fontAlgn="t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t"/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t"/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576064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1. 02. 1. 02 . 01.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03. 004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5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Penyusunan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Pelaporan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Capaian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Kinerja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Tahunan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Perangkat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Daerah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 </a:t>
                      </a:r>
                      <a:r>
                        <a:rPr 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Dokumen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80.000.000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16.546.000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20,56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10.665.000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13,33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69.335.000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t"/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3">
                  <a:txBody>
                    <a:bodyPr/>
                    <a:lstStyle/>
                    <a:p>
                      <a:pPr algn="l" fontAlgn="t"/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576064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1. 02. 1. 02 . 01.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11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5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Program </a:t>
                      </a:r>
                      <a:r>
                        <a:rPr lang="en-US" sz="8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Peningkatan</a:t>
                      </a:r>
                      <a:r>
                        <a:rPr lang="en-US" sz="8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Kualitas</a:t>
                      </a:r>
                      <a:r>
                        <a:rPr lang="en-US" sz="8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dan</a:t>
                      </a:r>
                      <a:r>
                        <a:rPr lang="en-US" sz="8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Produktivitas</a:t>
                      </a:r>
                      <a:r>
                        <a:rPr lang="en-US" sz="8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Tenaga</a:t>
                      </a:r>
                      <a:r>
                        <a:rPr lang="en-US" sz="8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Kerja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1.085.000.000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250.000.000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23,04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128.050.000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11,80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51,22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956.950.000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576064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1. 02. 1. 02 . 01.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11.001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5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Pembinaan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Lembaga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Pelatihan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Kerja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 </a:t>
                      </a:r>
                      <a:r>
                        <a:rPr 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Dokumen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65.000.000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65.000.000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9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32655"/>
          <a:ext cx="8435280" cy="57272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3552"/>
                <a:gridCol w="1791088"/>
                <a:gridCol w="936104"/>
                <a:gridCol w="936104"/>
                <a:gridCol w="864096"/>
                <a:gridCol w="432048"/>
                <a:gridCol w="792088"/>
                <a:gridCol w="432048"/>
                <a:gridCol w="432048"/>
                <a:gridCol w="936104"/>
              </a:tblGrid>
              <a:tr h="216024"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4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6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7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8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9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5400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1.02.01.1.02.01.11.002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Peningkatan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Produktivitas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Tenaga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Kerja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60 </a:t>
                      </a:r>
                      <a:r>
                        <a:rPr 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Peserta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120.000.000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65.000.000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54006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1.02.01.1.02.01.11.003</a:t>
                      </a:r>
                    </a:p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Pembinaan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Dan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Konsultasi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Perusahaan</a:t>
                      </a:r>
                      <a:r>
                        <a:rPr lang="en-US" sz="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Kecil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35 </a:t>
                      </a:r>
                      <a:r>
                        <a:rPr 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Peserta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54006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1.02.01.1.02.01.11.004</a:t>
                      </a:r>
                    </a:p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Pendidikan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dan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Pelatihan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Keterampilan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Bagi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Pencari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Kerja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25 Orang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500.000.000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250.000.000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128.050.000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25,61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51,22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371.950.000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54006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1.02.01.1.02.01.11.005</a:t>
                      </a:r>
                    </a:p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Penyiapan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Tenaga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Kerja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Siap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Pakai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25 Orang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350.000.000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350.000.000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540060"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1.02.01.1.02.01.12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Program </a:t>
                      </a:r>
                      <a:r>
                        <a:rPr lang="en-US" sz="8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Penempatan</a:t>
                      </a:r>
                      <a:r>
                        <a:rPr lang="en-US" sz="8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Tenaga</a:t>
                      </a:r>
                      <a:r>
                        <a:rPr lang="en-US" sz="8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Kerja</a:t>
                      </a:r>
                      <a:r>
                        <a:rPr lang="en-US" sz="8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dan</a:t>
                      </a:r>
                      <a:r>
                        <a:rPr lang="en-US" sz="8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Perluasan</a:t>
                      </a:r>
                      <a:r>
                        <a:rPr lang="en-US" sz="8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Kesempatan</a:t>
                      </a:r>
                      <a:r>
                        <a:rPr lang="en-US" sz="8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Kerja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885.000.000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163.396.000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18,46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82.369.200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9,31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50,41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802.630.800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5400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1.02.01.1.02.01.12.001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Penyusunan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Data Base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Tenaga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Kerja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325 Orang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100.000.000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42.596.000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42,60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13.665.200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13,67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32,08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86.334.800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540385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1.02.01.1.02.01.12.002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Pembinaan</a:t>
                      </a:r>
                      <a:r>
                        <a:rPr lang="en-US" sz="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Kelembagaan</a:t>
                      </a:r>
                      <a:r>
                        <a:rPr lang="en-US" sz="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Penyedia</a:t>
                      </a:r>
                      <a:r>
                        <a:rPr lang="en-US" sz="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Tenaga</a:t>
                      </a:r>
                      <a:r>
                        <a:rPr lang="en-US" sz="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Kerja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20 Orang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50.000.000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4.370.000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8,74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3.792.000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7,58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86,77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46.208.000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138834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5400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1.02.01.1.02.01.12.003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NL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Penyebarluasan</a:t>
                      </a:r>
                      <a:r>
                        <a:rPr lang="nl-NL" sz="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Informasi Bursa Tenaga Kerja</a:t>
                      </a:r>
                      <a:endParaRPr lang="nl-NL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75 Orang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565.000.000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115.660.000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20,47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64.912.000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11,49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56,12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500.088.000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23528" y="408082"/>
          <a:ext cx="8640969" cy="550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4315"/>
                <a:gridCol w="81150"/>
                <a:gridCol w="81150"/>
                <a:gridCol w="81150"/>
                <a:gridCol w="50094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39360"/>
                <a:gridCol w="979225"/>
                <a:gridCol w="877673"/>
                <a:gridCol w="804534"/>
                <a:gridCol w="877673"/>
                <a:gridCol w="585115"/>
                <a:gridCol w="877673"/>
                <a:gridCol w="511976"/>
                <a:gridCol w="292558"/>
                <a:gridCol w="731403"/>
              </a:tblGrid>
              <a:tr h="2126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 gridSpan="28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4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6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7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8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9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1. 02.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01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. 02 . 01.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12.03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6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Penyebarluasan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Informasi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Bursa </a:t>
                      </a:r>
                      <a:r>
                        <a:rPr 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Tenaga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Kerja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75 orang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565.000.000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115.660.000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20,47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64.912.000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11,49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56,12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500.088.000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gridSpan="19"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369193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1. 02. 01. 02 . 01. 12.04</a:t>
                      </a:r>
                    </a:p>
                    <a:p>
                      <a:endParaRPr lang="en-US" dirty="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gridSpan="25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Pembinaan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Kelembagaan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Penyalur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Tenaga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Kerja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30 Perusahaan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770.000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1,54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gridSpan="17"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57606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1. 02. 01. 02 . 01. 12.05</a:t>
                      </a:r>
                    </a:p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gridSpan="25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Fasilitasi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Pelatihan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Kewirausahaan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Berbasis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Masyarakat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30 Perusahaan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120.000.000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120.000.000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gridSpan="14">
                  <a:txBody>
                    <a:bodyPr/>
                    <a:lstStyle/>
                    <a:p>
                      <a:pPr algn="l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57606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1. 02. 01. 02 . 01. 13</a:t>
                      </a:r>
                    </a:p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6"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 Program </a:t>
                      </a:r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Pembinaan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Hubungan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Industrial </a:t>
                      </a:r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dan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Peningkatan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Jminan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Sosial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Ketenagakerjaan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580.000.000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237.992.000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41,02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135.761.000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23,41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57,06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444.239.000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gridSpan="11"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57606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 1.02. 01. 02 . 01. 13</a:t>
                      </a:r>
                      <a:r>
                        <a:rPr kumimoji="0" lang="id-ID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.002</a:t>
                      </a:r>
                      <a:endParaRPr kumimoji="0" lang="en-US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gridSpan="25">
                  <a:txBody>
                    <a:bodyPr/>
                    <a:lstStyle/>
                    <a:p>
                      <a:pPr algn="l" fontAlgn="t"/>
                      <a:r>
                        <a:rPr lang="id-ID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Pelaksanaan Peringatan Hari Buruh Internasional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  <a:r>
                        <a:rPr lang="id-ID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Keg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125.000.000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32.922.000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26,34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14.761.000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11,81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44,84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110.239.000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gridSpan="8">
                  <a:txBody>
                    <a:bodyPr/>
                    <a:lstStyle/>
                    <a:p>
                      <a:pPr algn="l" fontAlgn="t"/>
                      <a:endParaRPr lang="en-US" sz="800" b="1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t"/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t"/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57606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 1.02. 01. 02 . 01. 13</a:t>
                      </a:r>
                      <a:r>
                        <a:rPr kumimoji="0" lang="id-ID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.003</a:t>
                      </a:r>
                      <a:endParaRPr kumimoji="0" lang="en-US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gridSpan="25">
                  <a:txBody>
                    <a:bodyPr/>
                    <a:lstStyle/>
                    <a:p>
                      <a:pPr algn="l" fontAlgn="t"/>
                      <a:r>
                        <a:rPr lang="id-ID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Pengelolaan Kelembagaan dan Pemasyarakatan Hubungan Industrial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 Keg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70.0000.000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70.000.000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70.000.0000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gridSpan="5">
                  <a:txBody>
                    <a:bodyPr/>
                    <a:lstStyle/>
                    <a:p>
                      <a:pPr algn="l" fontAlgn="t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t"/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3">
                  <a:txBody>
                    <a:bodyPr/>
                    <a:lstStyle/>
                    <a:p>
                      <a:pPr algn="l" fontAlgn="t"/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57606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 1.02. 01. 02 . 01. 13</a:t>
                      </a:r>
                      <a:r>
                        <a:rPr kumimoji="0" lang="id-ID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.004</a:t>
                      </a:r>
                      <a:endParaRPr kumimoji="0" lang="en-US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gridSpan="25">
                  <a:txBody>
                    <a:bodyPr/>
                    <a:lstStyle/>
                    <a:p>
                      <a:pPr algn="l" fontAlgn="t"/>
                      <a:r>
                        <a:rPr lang="id-ID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Konsolidasi Pelaksanaan Peningkatan Intensitas Pencegahan PHK Dan Penyelesaian Hubungan Industrial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35 orang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75.000.000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75.000.000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gridSpan="3">
                  <a:txBody>
                    <a:bodyPr/>
                    <a:lstStyle/>
                    <a:p>
                      <a:pPr algn="l" fontAlgn="t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t"/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t"/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57606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 1.02. 01. 02 . 01. 13</a:t>
                      </a:r>
                      <a:r>
                        <a:rPr kumimoji="0" lang="id-ID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.005</a:t>
                      </a:r>
                      <a:endParaRPr kumimoji="0" lang="en-US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gridSpan="25">
                  <a:txBody>
                    <a:bodyPr/>
                    <a:lstStyle/>
                    <a:p>
                      <a:pPr algn="l" fontAlgn="t"/>
                      <a:r>
                        <a:rPr lang="id-ID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Penyusunan dan Perumusan UMK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125.000.000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125.000.000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9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1626221"/>
              </p:ext>
            </p:extLst>
          </p:nvPr>
        </p:nvGraphicFramePr>
        <p:xfrm>
          <a:off x="457200" y="260658"/>
          <a:ext cx="8435280" cy="3375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416"/>
                <a:gridCol w="1944216"/>
                <a:gridCol w="864096"/>
                <a:gridCol w="792088"/>
                <a:gridCol w="864096"/>
                <a:gridCol w="576064"/>
                <a:gridCol w="936104"/>
                <a:gridCol w="504056"/>
                <a:gridCol w="432048"/>
                <a:gridCol w="864096"/>
              </a:tblGrid>
              <a:tr h="216014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4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6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7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8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9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360040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1.02. 01. 02 . 01. 13</a:t>
                      </a:r>
                      <a:r>
                        <a:rPr kumimoji="0" lang="id-ID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.006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Peningkatan Penerapan Pengupahan dan Jaminan sosial</a:t>
                      </a:r>
                      <a:r>
                        <a:rPr lang="id-ID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Tenaga Kerja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80 peserta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75.000.000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75.000.000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67.000.000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89,33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89,33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8.000.000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333525">
                <a:tc>
                  <a:txBody>
                    <a:bodyPr/>
                    <a:lstStyle/>
                    <a:p>
                      <a:pPr algn="l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2.006.1.02.01.11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Program Penyelenggaraan Transmigrasi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900" dirty="0" smtClean="0"/>
                        <a:t>330.000.000</a:t>
                      </a:r>
                      <a:endParaRPr lang="en-US" sz="900" dirty="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900" dirty="0" smtClean="0"/>
                        <a:t>266.366.000</a:t>
                      </a:r>
                      <a:endParaRPr lang="en-US" sz="900" dirty="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900" dirty="0" smtClean="0"/>
                        <a:t>70,10</a:t>
                      </a:r>
                      <a:endParaRPr lang="en-US" sz="900" dirty="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900" dirty="0" smtClean="0"/>
                        <a:t> 36.300.000</a:t>
                      </a:r>
                      <a:endParaRPr lang="en-US" sz="900" dirty="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900" dirty="0" smtClean="0"/>
                        <a:t>9,68</a:t>
                      </a:r>
                      <a:endParaRPr lang="en-US" sz="900" dirty="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900" dirty="0" smtClean="0"/>
                        <a:t> 13,82</a:t>
                      </a:r>
                      <a:endParaRPr lang="en-US" sz="900" dirty="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900" dirty="0" smtClean="0"/>
                        <a:t>343.200.000</a:t>
                      </a:r>
                      <a:endParaRPr lang="en-US" sz="900" dirty="0"/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402859">
                <a:tc>
                  <a:txBody>
                    <a:bodyPr/>
                    <a:lstStyle/>
                    <a:p>
                      <a:pPr algn="l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2.006.1.02.01.11.001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Penyuluhan  Program Transmigrasi </a:t>
                      </a:r>
                      <a:endParaRPr lang="fi-FI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 Kegiatan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80.000.000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80.000.000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 80.000.000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144016"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543132">
                <a:tc>
                  <a:txBody>
                    <a:bodyPr/>
                    <a:lstStyle/>
                    <a:p>
                      <a:pPr algn="l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 2.006.1.02.01.11.002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Peningkatan Sumber Daya Manusia</a:t>
                      </a:r>
                      <a:r>
                        <a:rPr lang="id-ID" sz="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Bagi Calon Transmigran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50 Perusahaan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75.000.000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46.232.000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61,64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75.000.000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405543">
                <a:tc>
                  <a:txBody>
                    <a:bodyPr/>
                    <a:lstStyle/>
                    <a:p>
                      <a:pPr algn="l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2.006.1.02.01.11.003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Pembinaan Transmigran Yang Sudah Ditempatka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65 perusahaan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125.000.000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83.364.000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66,69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36.800.000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29,44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44,14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88.200.000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444619">
                <a:tc>
                  <a:txBody>
                    <a:bodyPr/>
                    <a:lstStyle/>
                    <a:p>
                      <a:pPr algn="l" fontAlgn="t"/>
                      <a:r>
                        <a:rPr lang="id-ID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 </a:t>
                      </a:r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2.006.1.02.01.11.004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Pemindahan dan Penemapatan</a:t>
                      </a:r>
                      <a:r>
                        <a:rPr lang="id-ID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Calon Transmigran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50 perusahaan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100.000.000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56.770.000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56,77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100.000.000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3142"/>
            <a:ext cx="8229600" cy="957586"/>
          </a:xfrm>
        </p:spPr>
        <p:txBody>
          <a:bodyPr/>
          <a:lstStyle/>
          <a:p>
            <a:r>
              <a:rPr lang="en-US" dirty="0" smtClean="0"/>
              <a:t>PERMASALAHAN DAN SOLUSI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2492896"/>
            <a:ext cx="8712968" cy="424847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pPr>
              <a:lnSpc>
                <a:spcPct val="220000"/>
              </a:lnSpc>
            </a:pPr>
            <a:r>
              <a:rPr lang="en-US" sz="6400" b="1" dirty="0" err="1" smtClean="0">
                <a:solidFill>
                  <a:schemeClr val="bg1"/>
                </a:solidFill>
              </a:rPr>
              <a:t>Permasalahan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dan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Solusinya</a:t>
            </a:r>
            <a:r>
              <a:rPr lang="en-US" sz="6400" b="1" dirty="0" smtClean="0">
                <a:solidFill>
                  <a:schemeClr val="bg1"/>
                </a:solidFill>
              </a:rPr>
              <a:t> :</a:t>
            </a:r>
          </a:p>
          <a:p>
            <a:pPr marL="0" indent="0" algn="just">
              <a:lnSpc>
                <a:spcPct val="220000"/>
              </a:lnSpc>
              <a:buNone/>
            </a:pPr>
            <a:r>
              <a:rPr lang="en-US" sz="6400" b="1" dirty="0" err="1" smtClean="0">
                <a:solidFill>
                  <a:schemeClr val="bg1"/>
                </a:solidFill>
              </a:rPr>
              <a:t>Masyarakat</a:t>
            </a:r>
            <a:r>
              <a:rPr lang="en-US" sz="6400" b="1" dirty="0" smtClean="0">
                <a:solidFill>
                  <a:schemeClr val="bg1"/>
                </a:solidFill>
              </a:rPr>
              <a:t> Kota </a:t>
            </a:r>
            <a:r>
              <a:rPr lang="en-US" sz="6400" b="1" dirty="0" err="1" smtClean="0">
                <a:solidFill>
                  <a:schemeClr val="bg1"/>
                </a:solidFill>
              </a:rPr>
              <a:t>Serang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Khususnya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Ibu</a:t>
            </a:r>
            <a:r>
              <a:rPr lang="en-US" sz="6400" b="1" dirty="0" smtClean="0">
                <a:solidFill>
                  <a:schemeClr val="bg1"/>
                </a:solidFill>
              </a:rPr>
              <a:t>/</a:t>
            </a:r>
            <a:r>
              <a:rPr lang="en-US" sz="6400" b="1" dirty="0" err="1" smtClean="0">
                <a:solidFill>
                  <a:schemeClr val="bg1"/>
                </a:solidFill>
              </a:rPr>
              <a:t>Bapak</a:t>
            </a:r>
            <a:r>
              <a:rPr lang="en-US" sz="6400" b="1" dirty="0" smtClean="0">
                <a:solidFill>
                  <a:schemeClr val="bg1"/>
                </a:solidFill>
              </a:rPr>
              <a:t> Yang </a:t>
            </a:r>
            <a:r>
              <a:rPr lang="en-US" sz="6400" b="1" dirty="0" err="1" smtClean="0">
                <a:solidFill>
                  <a:schemeClr val="bg1"/>
                </a:solidFill>
              </a:rPr>
              <a:t>Berlatarbelakang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Pendidikan</a:t>
            </a:r>
            <a:r>
              <a:rPr lang="en-US" sz="6400" b="1" dirty="0" smtClean="0">
                <a:solidFill>
                  <a:schemeClr val="bg1"/>
                </a:solidFill>
              </a:rPr>
              <a:t> di </a:t>
            </a:r>
            <a:r>
              <a:rPr lang="en-US" sz="6400" b="1" dirty="0" err="1" smtClean="0">
                <a:solidFill>
                  <a:schemeClr val="bg1"/>
                </a:solidFill>
              </a:rPr>
              <a:t>Bawah</a:t>
            </a:r>
            <a:r>
              <a:rPr lang="en-US" sz="6400" b="1" dirty="0" smtClean="0">
                <a:solidFill>
                  <a:schemeClr val="bg1"/>
                </a:solidFill>
              </a:rPr>
              <a:t> SMA, Yang </a:t>
            </a:r>
            <a:r>
              <a:rPr lang="en-US" sz="6400" b="1" dirty="0" err="1" smtClean="0">
                <a:solidFill>
                  <a:schemeClr val="bg1"/>
                </a:solidFill>
              </a:rPr>
              <a:t>Belum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Memiliki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Keahlian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Dalam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Bidang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Tertentu</a:t>
            </a:r>
            <a:r>
              <a:rPr lang="en-US" sz="6400" b="1" dirty="0" smtClean="0">
                <a:solidFill>
                  <a:schemeClr val="bg1"/>
                </a:solidFill>
              </a:rPr>
              <a:t>, </a:t>
            </a:r>
            <a:r>
              <a:rPr lang="en-US" sz="6400" b="1" dirty="0" err="1" smtClean="0">
                <a:solidFill>
                  <a:schemeClr val="bg1"/>
                </a:solidFill>
              </a:rPr>
              <a:t>Sehingga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Mengakibatkan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Munculnya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Pengangguran</a:t>
            </a:r>
            <a:r>
              <a:rPr lang="en-US" sz="6400" b="1" dirty="0" smtClean="0">
                <a:solidFill>
                  <a:schemeClr val="bg1"/>
                </a:solidFill>
              </a:rPr>
              <a:t>, </a:t>
            </a:r>
            <a:r>
              <a:rPr lang="en-US" sz="6400" b="1" dirty="0" err="1" smtClean="0">
                <a:solidFill>
                  <a:schemeClr val="bg1"/>
                </a:solidFill>
              </a:rPr>
              <a:t>Oleh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Karena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Itu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Untuk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Menyelesaikan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Permasalahan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Tersebut</a:t>
            </a:r>
            <a:r>
              <a:rPr lang="en-US" sz="6400" b="1" dirty="0" smtClean="0">
                <a:solidFill>
                  <a:schemeClr val="bg1"/>
                </a:solidFill>
              </a:rPr>
              <a:t>  </a:t>
            </a:r>
            <a:r>
              <a:rPr lang="en-US" sz="6400" b="1" dirty="0" err="1" smtClean="0">
                <a:solidFill>
                  <a:schemeClr val="bg1"/>
                </a:solidFill>
              </a:rPr>
              <a:t>Disnakertrans</a:t>
            </a:r>
            <a:r>
              <a:rPr lang="en-US" sz="6400" b="1" dirty="0" smtClean="0">
                <a:solidFill>
                  <a:schemeClr val="bg1"/>
                </a:solidFill>
              </a:rPr>
              <a:t> Kota </a:t>
            </a:r>
            <a:r>
              <a:rPr lang="en-US" sz="6400" b="1" dirty="0" err="1" smtClean="0">
                <a:solidFill>
                  <a:schemeClr val="bg1"/>
                </a:solidFill>
              </a:rPr>
              <a:t>Serang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Mengadakan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Pelatihan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Keterampilan</a:t>
            </a:r>
            <a:r>
              <a:rPr lang="en-US" sz="6400" b="1" dirty="0" smtClean="0">
                <a:solidFill>
                  <a:schemeClr val="bg1"/>
                </a:solidFill>
              </a:rPr>
              <a:t>/Skill </a:t>
            </a:r>
            <a:r>
              <a:rPr lang="en-US" sz="6400" b="1" dirty="0" err="1" smtClean="0">
                <a:solidFill>
                  <a:schemeClr val="bg1"/>
                </a:solidFill>
              </a:rPr>
              <a:t>Untuk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Membantu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Masyarakat</a:t>
            </a:r>
            <a:r>
              <a:rPr lang="en-US" sz="6400" b="1" dirty="0" smtClean="0">
                <a:solidFill>
                  <a:schemeClr val="bg1"/>
                </a:solidFill>
              </a:rPr>
              <a:t> Agar </a:t>
            </a:r>
            <a:r>
              <a:rPr lang="en-US" sz="6400" b="1" dirty="0" err="1" smtClean="0">
                <a:solidFill>
                  <a:schemeClr val="bg1"/>
                </a:solidFill>
              </a:rPr>
              <a:t>Mampu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Untuk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Bekerja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Secara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Mandiri</a:t>
            </a:r>
            <a:r>
              <a:rPr lang="en-US" sz="6400" b="1" dirty="0" smtClean="0">
                <a:solidFill>
                  <a:schemeClr val="bg1"/>
                </a:solidFill>
              </a:rPr>
              <a:t>, </a:t>
            </a:r>
            <a:r>
              <a:rPr lang="en-US" sz="6400" b="1" dirty="0" err="1" smtClean="0">
                <a:solidFill>
                  <a:schemeClr val="bg1"/>
                </a:solidFill>
              </a:rPr>
              <a:t>Berwirausaha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dan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Bekerja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Secara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Profesional</a:t>
            </a:r>
            <a:r>
              <a:rPr lang="en-US" sz="6400" b="1" dirty="0" smtClean="0">
                <a:solidFill>
                  <a:schemeClr val="bg1"/>
                </a:solidFill>
              </a:rPr>
              <a:t>, </a:t>
            </a:r>
            <a:r>
              <a:rPr lang="en-US" sz="6400" b="1" dirty="0" err="1" smtClean="0">
                <a:solidFill>
                  <a:schemeClr val="bg1"/>
                </a:solidFill>
              </a:rPr>
              <a:t>Maka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Dengan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Ini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diadakanlah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Pelatihan</a:t>
            </a:r>
            <a:r>
              <a:rPr lang="en-US" sz="6400" b="1" dirty="0" smtClean="0">
                <a:solidFill>
                  <a:schemeClr val="bg1"/>
                </a:solidFill>
              </a:rPr>
              <a:t>, </a:t>
            </a:r>
            <a:r>
              <a:rPr lang="en-US" sz="6400" b="1" dirty="0" err="1" smtClean="0">
                <a:solidFill>
                  <a:schemeClr val="bg1"/>
                </a:solidFill>
              </a:rPr>
              <a:t>Keterampilan</a:t>
            </a:r>
            <a:r>
              <a:rPr lang="en-US" sz="6400" b="1" dirty="0" smtClean="0">
                <a:solidFill>
                  <a:schemeClr val="bg1"/>
                </a:solidFill>
              </a:rPr>
              <a:t>, </a:t>
            </a:r>
            <a:r>
              <a:rPr lang="en-US" sz="6400" b="1" dirty="0" err="1" smtClean="0">
                <a:solidFill>
                  <a:schemeClr val="bg1"/>
                </a:solidFill>
              </a:rPr>
              <a:t>Mulai</a:t>
            </a:r>
            <a:r>
              <a:rPr lang="en-US" sz="6400" b="1" dirty="0" smtClean="0">
                <a:solidFill>
                  <a:schemeClr val="bg1"/>
                </a:solidFill>
              </a:rPr>
              <a:t> Dari </a:t>
            </a:r>
            <a:r>
              <a:rPr lang="en-US" sz="6400" b="1" dirty="0" err="1" smtClean="0">
                <a:solidFill>
                  <a:schemeClr val="bg1"/>
                </a:solidFill>
              </a:rPr>
              <a:t>Jenjang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Pendidikan</a:t>
            </a:r>
            <a:r>
              <a:rPr lang="en-US" sz="6400" b="1" dirty="0" smtClean="0">
                <a:solidFill>
                  <a:schemeClr val="bg1"/>
                </a:solidFill>
              </a:rPr>
              <a:t> Tingkat SD </a:t>
            </a:r>
            <a:r>
              <a:rPr lang="en-US" sz="6400" b="1" dirty="0" err="1" smtClean="0">
                <a:solidFill>
                  <a:schemeClr val="bg1"/>
                </a:solidFill>
              </a:rPr>
              <a:t>Sampai</a:t>
            </a:r>
            <a:r>
              <a:rPr lang="en-US" sz="6400" b="1" dirty="0" smtClean="0">
                <a:solidFill>
                  <a:schemeClr val="bg1"/>
                </a:solidFill>
              </a:rPr>
              <a:t> SMP. </a:t>
            </a:r>
            <a:r>
              <a:rPr lang="en-US" sz="6400" b="1" dirty="0" err="1" smtClean="0">
                <a:solidFill>
                  <a:schemeClr val="bg1"/>
                </a:solidFill>
              </a:rPr>
              <a:t>Untuk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Skillnya</a:t>
            </a:r>
            <a:r>
              <a:rPr lang="en-US" sz="6400" b="1" dirty="0" smtClean="0">
                <a:solidFill>
                  <a:schemeClr val="bg1"/>
                </a:solidFill>
              </a:rPr>
              <a:t> Tingkat SMA </a:t>
            </a:r>
            <a:r>
              <a:rPr lang="en-US" sz="6400" b="1" dirty="0" err="1" smtClean="0">
                <a:solidFill>
                  <a:schemeClr val="bg1"/>
                </a:solidFill>
              </a:rPr>
              <a:t>Dilatih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Dengan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Sistem</a:t>
            </a:r>
            <a:r>
              <a:rPr lang="en-US" sz="6400" b="1" dirty="0" smtClean="0">
                <a:solidFill>
                  <a:schemeClr val="bg1"/>
                </a:solidFill>
              </a:rPr>
              <a:t> PBK Dan </a:t>
            </a:r>
            <a:r>
              <a:rPr lang="en-US" sz="6400" b="1" dirty="0" err="1" smtClean="0">
                <a:solidFill>
                  <a:schemeClr val="bg1"/>
                </a:solidFill>
              </a:rPr>
              <a:t>Sertifikasi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Profesi</a:t>
            </a:r>
            <a:r>
              <a:rPr lang="en-US" sz="6400" b="1" dirty="0" smtClean="0">
                <a:solidFill>
                  <a:schemeClr val="bg1"/>
                </a:solidFill>
              </a:rPr>
              <a:t> (</a:t>
            </a:r>
            <a:r>
              <a:rPr lang="en-US" sz="6400" b="1" dirty="0" err="1" smtClean="0">
                <a:solidFill>
                  <a:schemeClr val="bg1"/>
                </a:solidFill>
              </a:rPr>
              <a:t>Pelatihan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Berbasis</a:t>
            </a:r>
            <a:r>
              <a:rPr lang="en-US" sz="6400" b="1" dirty="0" smtClean="0">
                <a:solidFill>
                  <a:schemeClr val="bg1"/>
                </a:solidFill>
              </a:rPr>
              <a:t> </a:t>
            </a:r>
            <a:r>
              <a:rPr lang="en-US" sz="6400" b="1" dirty="0" err="1" smtClean="0">
                <a:solidFill>
                  <a:schemeClr val="bg1"/>
                </a:solidFill>
              </a:rPr>
              <a:t>Kompetensi</a:t>
            </a:r>
            <a:r>
              <a:rPr lang="en-US" sz="6400" b="1" dirty="0" smtClean="0">
                <a:solidFill>
                  <a:schemeClr val="bg1"/>
                </a:solidFill>
              </a:rPr>
              <a:t>).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5600" dirty="0"/>
              <a:t> </a:t>
            </a:r>
            <a:r>
              <a:rPr lang="en-US" sz="5600" dirty="0" smtClean="0"/>
              <a:t> 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sz="4300" dirty="0"/>
              <a:t> </a:t>
            </a:r>
            <a:r>
              <a:rPr lang="en-US" sz="4300" dirty="0" smtClean="0"/>
              <a:t>   </a:t>
            </a:r>
            <a:endParaRPr lang="en-US" sz="4300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179512" y="1380417"/>
            <a:ext cx="7056784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err="1" smtClean="0"/>
              <a:t>Kegiatan</a:t>
            </a:r>
            <a:r>
              <a:rPr lang="en-US" sz="2400" dirty="0" smtClean="0"/>
              <a:t> :</a:t>
            </a:r>
            <a:r>
              <a:rPr lang="id-ID" sz="2400" dirty="0" smtClean="0"/>
              <a:t> Pendidikan &amp; Pelatihan Keterampilan Bagi Pencari Kerja dan Penyiapan Tenaga Kerja Siap Pakai</a:t>
            </a:r>
            <a:endParaRPr lang="en-US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PERMASALAHAN DAN SOLUSI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PERMASALAHAN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Pesertanya</a:t>
            </a:r>
            <a:r>
              <a:rPr lang="en-US" dirty="0" smtClean="0"/>
              <a:t> </a:t>
            </a:r>
            <a:r>
              <a:rPr lang="en-US" dirty="0" err="1" smtClean="0"/>
              <a:t>Masih</a:t>
            </a:r>
            <a:r>
              <a:rPr lang="en-US" dirty="0" smtClean="0"/>
              <a:t> </a:t>
            </a:r>
            <a:r>
              <a:rPr lang="en-US" dirty="0" err="1" smtClean="0"/>
              <a:t>Disibukan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Rumah</a:t>
            </a:r>
            <a:r>
              <a:rPr lang="en-US" dirty="0" smtClean="0"/>
              <a:t> </a:t>
            </a:r>
            <a:r>
              <a:rPr lang="en-US" dirty="0" err="1" smtClean="0"/>
              <a:t>Tangga</a:t>
            </a:r>
            <a:r>
              <a:rPr lang="en-US" dirty="0" smtClean="0"/>
              <a:t>, </a:t>
            </a:r>
            <a:r>
              <a:rPr lang="en-US" dirty="0" err="1" smtClean="0"/>
              <a:t>Antara</a:t>
            </a:r>
            <a:r>
              <a:rPr lang="en-US" dirty="0" smtClean="0"/>
              <a:t> Lain: </a:t>
            </a:r>
            <a:r>
              <a:rPr lang="en-US" dirty="0" err="1" smtClean="0"/>
              <a:t>Menjemput</a:t>
            </a:r>
            <a:r>
              <a:rPr lang="en-US" dirty="0" smtClean="0"/>
              <a:t> </a:t>
            </a:r>
            <a:r>
              <a:rPr lang="en-US" dirty="0" err="1" smtClean="0"/>
              <a:t>Anak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Sekolah</a:t>
            </a:r>
            <a:r>
              <a:rPr lang="en-US" dirty="0" smtClean="0"/>
              <a:t>, Dan </a:t>
            </a:r>
            <a:r>
              <a:rPr lang="en-US" dirty="0" err="1" smtClean="0"/>
              <a:t>Jenguk</a:t>
            </a:r>
            <a:r>
              <a:rPr lang="en-US" dirty="0" smtClean="0"/>
              <a:t> Yang </a:t>
            </a:r>
            <a:r>
              <a:rPr lang="en-US" dirty="0" err="1" smtClean="0"/>
              <a:t>Sakit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SOLUSI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err="1" smtClean="0"/>
              <a:t>Koordinasi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Camat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Lurah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556792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Kegiatan : Fasilitasi Pelatihan Kewirausahaan Berbasis Masyarakat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PERMASALAHAN DAN SOLUSI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957482"/>
            <a:ext cx="8568952" cy="420933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PERMASALAHAN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Masih</a:t>
            </a:r>
            <a:r>
              <a:rPr lang="en-US" dirty="0" smtClean="0"/>
              <a:t> </a:t>
            </a:r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Yang </a:t>
            </a:r>
            <a:r>
              <a:rPr lang="en-US" dirty="0" err="1" smtClean="0"/>
              <a:t>Belum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Mengetahui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Perlindungan</a:t>
            </a:r>
            <a:r>
              <a:rPr lang="en-US" dirty="0" smtClean="0"/>
              <a:t> PMI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Luar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Negri</a:t>
            </a:r>
            <a:endParaRPr lang="en-US" dirty="0" smtClean="0"/>
          </a:p>
          <a:p>
            <a:r>
              <a:rPr lang="en-US" dirty="0" smtClean="0"/>
              <a:t>SOLUSI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Sosialisasi</a:t>
            </a:r>
            <a:r>
              <a:rPr lang="en-US" dirty="0" smtClean="0"/>
              <a:t> Dan </a:t>
            </a:r>
            <a:r>
              <a:rPr lang="en-US" dirty="0" err="1" smtClean="0"/>
              <a:t>Pengarahan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, Akan </a:t>
            </a:r>
            <a:r>
              <a:rPr lang="en-US" dirty="0" err="1" smtClean="0"/>
              <a:t>Pentingnya</a:t>
            </a:r>
            <a:r>
              <a:rPr lang="en-US" dirty="0" smtClean="0"/>
              <a:t> </a:t>
            </a:r>
            <a:r>
              <a:rPr lang="en-US" dirty="0" err="1" smtClean="0"/>
              <a:t>Prosedur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Resmi</a:t>
            </a:r>
            <a:r>
              <a:rPr lang="en-US" dirty="0" smtClean="0"/>
              <a:t> </a:t>
            </a:r>
            <a:r>
              <a:rPr lang="en-US" dirty="0" err="1" smtClean="0"/>
              <a:t>Mengenai</a:t>
            </a:r>
            <a:r>
              <a:rPr lang="en-US" dirty="0" smtClean="0"/>
              <a:t> PMI Dan </a:t>
            </a:r>
            <a:r>
              <a:rPr lang="en-US" dirty="0" err="1" smtClean="0"/>
              <a:t>Undang</a:t>
            </a:r>
            <a:r>
              <a:rPr lang="en-US" dirty="0" smtClean="0"/>
              <a:t> – </a:t>
            </a:r>
            <a:r>
              <a:rPr lang="en-US" dirty="0" err="1" smtClean="0"/>
              <a:t>Undang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Perlindungan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588150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Kegiatan : Pembinaan Kelembagaan Penyalur Tenaga Kerja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PERMASALAHAN DAN SOLUSI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008" y="1885474"/>
            <a:ext cx="8677472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PERMASALAHAN</a:t>
            </a:r>
          </a:p>
          <a:p>
            <a:pPr marL="0" indent="0" algn="just">
              <a:buNone/>
            </a:pP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Kooperatifnya</a:t>
            </a:r>
            <a:r>
              <a:rPr lang="en-US" dirty="0" smtClean="0"/>
              <a:t> Perusahaan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Melaporkan</a:t>
            </a:r>
            <a:r>
              <a:rPr lang="en-US" dirty="0" smtClean="0"/>
              <a:t> </a:t>
            </a:r>
            <a:r>
              <a:rPr lang="en-US" dirty="0" err="1" smtClean="0"/>
              <a:t>Penempatan</a:t>
            </a:r>
            <a:r>
              <a:rPr lang="en-US" dirty="0" smtClean="0"/>
              <a:t> </a:t>
            </a:r>
            <a:r>
              <a:rPr lang="en-US" dirty="0" err="1" smtClean="0"/>
              <a:t>Tenaga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/>
              <a:t> </a:t>
            </a:r>
            <a:r>
              <a:rPr lang="en-US" dirty="0" err="1" smtClean="0"/>
              <a:t>Lowongan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Di Perusahaan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Disnakertrans</a:t>
            </a:r>
            <a:r>
              <a:rPr lang="en-US" dirty="0" smtClean="0"/>
              <a:t> Kota </a:t>
            </a:r>
            <a:r>
              <a:rPr lang="en-US" dirty="0" err="1" smtClean="0"/>
              <a:t>Serang</a:t>
            </a:r>
            <a:endParaRPr lang="en-US" dirty="0" smtClean="0"/>
          </a:p>
          <a:p>
            <a:r>
              <a:rPr lang="en-US" dirty="0" smtClean="0"/>
              <a:t>SOLUSI</a:t>
            </a:r>
          </a:p>
          <a:p>
            <a:pPr marL="0" indent="0" algn="just">
              <a:buNone/>
            </a:pP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Pembinaan</a:t>
            </a:r>
            <a:r>
              <a:rPr lang="en-US" dirty="0" smtClean="0"/>
              <a:t> </a:t>
            </a:r>
            <a:r>
              <a:rPr lang="en-US" dirty="0" err="1" smtClean="0"/>
              <a:t>Langsung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Perusahaan(Monitoring) </a:t>
            </a:r>
            <a:r>
              <a:rPr lang="en-US" dirty="0" err="1" smtClean="0"/>
              <a:t>Ketenagakerjaan</a:t>
            </a:r>
            <a:r>
              <a:rPr lang="en-US" dirty="0" smtClean="0"/>
              <a:t> </a:t>
            </a:r>
            <a:r>
              <a:rPr lang="en-US" dirty="0" err="1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Lowongan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Dan </a:t>
            </a:r>
            <a:r>
              <a:rPr lang="en-US" dirty="0" err="1" smtClean="0"/>
              <a:t>Penempatan</a:t>
            </a:r>
            <a:r>
              <a:rPr lang="en-US" dirty="0" smtClean="0"/>
              <a:t> </a:t>
            </a:r>
            <a:r>
              <a:rPr lang="en-US" dirty="0" err="1" smtClean="0"/>
              <a:t>Tenaga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51614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Kegiatan : Pembinaan Kelembagaan Penyedia Tenaga Kerja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PERMASALAHAN DAN SOLUSI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PERMASALAHAN</a:t>
            </a:r>
          </a:p>
          <a:p>
            <a:pPr marL="0" indent="0">
              <a:buNone/>
            </a:pPr>
            <a:r>
              <a:rPr lang="en-US" dirty="0" err="1" smtClean="0"/>
              <a:t>Kurangnya</a:t>
            </a:r>
            <a:r>
              <a:rPr lang="en-US" dirty="0" smtClean="0"/>
              <a:t> </a:t>
            </a:r>
            <a:r>
              <a:rPr lang="en-US" dirty="0" err="1" smtClean="0"/>
              <a:t>Sinergitas</a:t>
            </a:r>
            <a:r>
              <a:rPr lang="en-US" dirty="0" smtClean="0"/>
              <a:t> </a:t>
            </a:r>
            <a:r>
              <a:rPr lang="en-US" dirty="0" err="1" smtClean="0"/>
              <a:t>Ketenagakerjaan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Satuan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Perangkat</a:t>
            </a:r>
            <a:r>
              <a:rPr lang="en-US" dirty="0" smtClean="0"/>
              <a:t> Daerah (SKPD) </a:t>
            </a:r>
            <a:r>
              <a:rPr lang="en-US" dirty="0" err="1" smtClean="0"/>
              <a:t>Terkait</a:t>
            </a:r>
            <a:endParaRPr lang="en-US" dirty="0" smtClean="0"/>
          </a:p>
          <a:p>
            <a:r>
              <a:rPr lang="en-US" dirty="0" smtClean="0"/>
              <a:t>SOLUSI</a:t>
            </a:r>
          </a:p>
          <a:p>
            <a:pPr marL="0" indent="0" algn="just">
              <a:buNone/>
            </a:pPr>
            <a:r>
              <a:rPr lang="en-US" dirty="0" smtClean="0"/>
              <a:t>Agar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Dibentuk</a:t>
            </a:r>
            <a:r>
              <a:rPr lang="en-US" dirty="0" smtClean="0"/>
              <a:t> Format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Dimana</a:t>
            </a:r>
            <a:r>
              <a:rPr lang="en-US" dirty="0" smtClean="0"/>
              <a:t> </a:t>
            </a:r>
            <a:r>
              <a:rPr lang="en-US" dirty="0" err="1" smtClean="0"/>
              <a:t>Satuan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Perangkat</a:t>
            </a:r>
            <a:r>
              <a:rPr lang="en-US" dirty="0" smtClean="0"/>
              <a:t> Daerah (SKPD), </a:t>
            </a:r>
            <a:r>
              <a:rPr lang="en-US" dirty="0" err="1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Menciptakan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Sasaran</a:t>
            </a:r>
            <a:r>
              <a:rPr lang="en-US" dirty="0" smtClean="0"/>
              <a:t> </a:t>
            </a:r>
            <a:r>
              <a:rPr lang="en-US" dirty="0" err="1" smtClean="0"/>
              <a:t>Strategis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Mencapai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Visi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Misi</a:t>
            </a:r>
            <a:r>
              <a:rPr lang="en-US" dirty="0" smtClean="0"/>
              <a:t> </a:t>
            </a:r>
            <a:r>
              <a:rPr lang="en-US" dirty="0" err="1" smtClean="0"/>
              <a:t>Walikota</a:t>
            </a:r>
            <a:r>
              <a:rPr lang="en-US" dirty="0" smtClean="0"/>
              <a:t> </a:t>
            </a:r>
            <a:r>
              <a:rPr lang="en-US" dirty="0" err="1" smtClean="0"/>
              <a:t>Serang</a:t>
            </a:r>
            <a:r>
              <a:rPr lang="en-US" dirty="0" smtClean="0"/>
              <a:t> Di </a:t>
            </a:r>
            <a:r>
              <a:rPr lang="en-US" dirty="0" err="1" smtClean="0"/>
              <a:t>Bidang</a:t>
            </a:r>
            <a:r>
              <a:rPr lang="en-US" dirty="0" smtClean="0"/>
              <a:t> </a:t>
            </a:r>
            <a:r>
              <a:rPr lang="en-US" dirty="0" err="1" smtClean="0"/>
              <a:t>Ketenagakerjaan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556792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Kegiatan : Pengelolaan Kelembagaan dan Permasyarakatan Hubungan Industrial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0583"/>
            <a:ext cx="8501122" cy="1357297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800" b="1" dirty="0" smtClean="0"/>
              <a:t>PROGRAM KEGIATAN STRATEGIS  TA 2019</a:t>
            </a:r>
            <a:br>
              <a:rPr lang="en-US" sz="28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000" b="1" dirty="0" smtClean="0"/>
              <a:t>PROGRAM :  </a:t>
            </a:r>
            <a:r>
              <a:rPr lang="en-US" sz="2000" b="1" dirty="0" err="1" smtClean="0"/>
              <a:t>Peningkatan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Kualitas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Produktivitas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Tenaga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Kerja</a:t>
            </a:r>
            <a:r>
              <a:rPr lang="en-US" sz="2000" b="1" dirty="0" smtClean="0"/>
              <a:t> </a:t>
            </a:r>
            <a:br>
              <a:rPr lang="en-US" sz="2000" b="1" dirty="0" smtClean="0"/>
            </a:br>
            <a:r>
              <a:rPr lang="en-US" sz="2000" b="1" dirty="0" smtClean="0"/>
              <a:t>          </a:t>
            </a:r>
            <a:r>
              <a:rPr lang="en-US" sz="1800" dirty="0" smtClean="0"/>
              <a:t> </a:t>
            </a:r>
            <a:r>
              <a:rPr lang="en-US" sz="2000" b="1" dirty="0" smtClean="0"/>
              <a:t>KEGIATAN</a:t>
            </a:r>
            <a:r>
              <a:rPr lang="en-US" sz="1800" b="1" dirty="0" smtClean="0"/>
              <a:t> :   </a:t>
            </a:r>
            <a:r>
              <a:rPr lang="en-US" sz="2000" b="1" dirty="0" err="1" smtClean="0"/>
              <a:t>Pendidikan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Pelatihan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Keterampilan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Bagi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Pencari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Kerja</a:t>
            </a:r>
            <a:r>
              <a:rPr lang="en-US" sz="2000" b="1" dirty="0" smtClean="0"/>
              <a:t> </a:t>
            </a:r>
            <a:br>
              <a:rPr lang="en-US" sz="2000" b="1" dirty="0" smtClean="0"/>
            </a:br>
            <a:endParaRPr lang="en-US" sz="20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57158" y="1357298"/>
          <a:ext cx="8429688" cy="5319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6196"/>
                <a:gridCol w="3961940"/>
                <a:gridCol w="2711552"/>
              </a:tblGrid>
              <a:tr h="416046">
                <a:tc>
                  <a:txBody>
                    <a:bodyPr/>
                    <a:lstStyle/>
                    <a:p>
                      <a:r>
                        <a:rPr lang="en-US" dirty="0" smtClean="0"/>
                        <a:t>INDIKATOR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TOLOK</a:t>
                      </a:r>
                      <a:r>
                        <a:rPr lang="en-US" baseline="0" dirty="0" smtClean="0"/>
                        <a:t> UKUR  KINERJA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TARGET</a:t>
                      </a:r>
                      <a:r>
                        <a:rPr lang="en-US" baseline="0" dirty="0" smtClean="0"/>
                        <a:t> KINERJA</a:t>
                      </a:r>
                      <a:endParaRPr lang="en-US" dirty="0"/>
                    </a:p>
                  </a:txBody>
                  <a:tcPr/>
                </a:tc>
              </a:tr>
              <a:tr h="592067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CAPAIAN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Meningkatkan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Kualitas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Produktivitas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Tenaga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Kerja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20 %</a:t>
                      </a: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381778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MASUKAN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Anggaran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Rp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. 500.000.000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648072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KELUARAN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Pelatihan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Keterampilan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Limbah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Kayu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Konstruksi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Bangunan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Baja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Ringan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Perhotelan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Pertukangan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4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Kegiatan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423498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HASIL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Terlaksananya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Pelatihan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Keterampilan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Limbah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Kayu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Konstruksi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Bangunan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Baja</a:t>
                      </a:r>
                    </a:p>
                    <a:p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Ringan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Perhotelan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Pertukangan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60 </a:t>
                      </a:r>
                      <a:r>
                        <a:rPr lang="en-US" sz="1800" dirty="0" err="1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Orang</a:t>
                      </a: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714380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MAFAAT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Meningkatkannya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Keterampilan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Kualitas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Tenaga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Kerja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Kota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Serang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60 </a:t>
                      </a:r>
                      <a:r>
                        <a:rPr lang="en-US" sz="1800" dirty="0" err="1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Orang</a:t>
                      </a: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157734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DAMPAK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Mengurangi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Angka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Pengangguran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Meningkatkan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Usaha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Mandiri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60 </a:t>
                      </a:r>
                      <a:r>
                        <a:rPr lang="en-US" sz="1800" dirty="0" err="1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Orang</a:t>
                      </a: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157734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KELOMPOK</a:t>
                      </a:r>
                      <a:r>
                        <a:rPr lang="en-US" sz="1800" b="1" baseline="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SASARAN</a:t>
                      </a:r>
                      <a:endParaRPr lang="en-US" sz="1800" b="1" dirty="0" smtClean="0">
                        <a:effectLst/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MASYARAKAT KOTA SERANG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85584" cy="936104"/>
          </a:xfrm>
        </p:spPr>
        <p:txBody>
          <a:bodyPr>
            <a:noAutofit/>
          </a:bodyPr>
          <a:lstStyle/>
          <a:p>
            <a:r>
              <a:rPr lang="en-US" sz="1400" b="1" dirty="0" smtClean="0"/>
              <a:t/>
            </a:r>
            <a:br>
              <a:rPr lang="en-US" sz="1400" b="1" dirty="0" smtClean="0"/>
            </a:br>
            <a:r>
              <a:rPr lang="en-US" sz="1800" b="1" dirty="0" smtClean="0"/>
              <a:t>PERATURAN </a:t>
            </a:r>
            <a:r>
              <a:rPr lang="id-ID" sz="1800" b="1" dirty="0" smtClean="0"/>
              <a:t>WALIKOTA</a:t>
            </a:r>
            <a:r>
              <a:rPr lang="en-US" sz="1800" b="1" dirty="0" smtClean="0"/>
              <a:t>SERANG</a:t>
            </a:r>
            <a:r>
              <a:rPr lang="en-US" sz="1800" dirty="0" smtClean="0"/>
              <a:t> </a:t>
            </a:r>
            <a:r>
              <a:rPr lang="id-ID" sz="1800" b="1" dirty="0" smtClean="0"/>
              <a:t>NOMOR</a:t>
            </a:r>
            <a:r>
              <a:rPr lang="en-US" sz="1800" b="1" dirty="0" smtClean="0"/>
              <a:t> </a:t>
            </a:r>
            <a:r>
              <a:rPr lang="en-US" sz="1800" b="1" dirty="0"/>
              <a:t>13 </a:t>
            </a:r>
            <a:r>
              <a:rPr lang="id-ID" sz="1800" b="1" dirty="0"/>
              <a:t>TAHUN 201</a:t>
            </a:r>
            <a:r>
              <a:rPr lang="en-US" sz="1800" b="1" dirty="0"/>
              <a:t>7 </a:t>
            </a:r>
            <a:r>
              <a:rPr lang="id-ID" sz="1800" b="1" dirty="0" smtClean="0"/>
              <a:t>TENTANG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id-ID" sz="1800" b="1" dirty="0"/>
              <a:t> </a:t>
            </a:r>
            <a:r>
              <a:rPr lang="id-ID" sz="1800" b="1" dirty="0" smtClean="0"/>
              <a:t>KEDUDUKAN</a:t>
            </a:r>
            <a:r>
              <a:rPr lang="id-ID" sz="1800" b="1" dirty="0"/>
              <a:t>, SUSUNAN ORGANISASI, TUGAS DAN FUNGSI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id-ID" sz="1800" b="1" dirty="0"/>
              <a:t>SERTA TATA KERJA DINAS </a:t>
            </a:r>
            <a:r>
              <a:rPr lang="en-US" sz="1800" b="1" dirty="0"/>
              <a:t>TENAGA KERJA DAN TRANSMIGRASI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44824"/>
            <a:ext cx="814724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/>
              <a:t> </a:t>
            </a:r>
            <a:r>
              <a:rPr lang="en-US" sz="1800" b="1" dirty="0" smtClean="0"/>
              <a:t>       STRUKTUR  ORGANISASI  DINAS TENAGA  KERJA </a:t>
            </a:r>
            <a:r>
              <a:rPr lang="en-US" sz="1800" b="1" dirty="0" err="1" smtClean="0"/>
              <a:t>dan</a:t>
            </a:r>
            <a:r>
              <a:rPr lang="en-US" sz="1800" b="1" dirty="0" smtClean="0"/>
              <a:t> TRANSMIGRASI </a:t>
            </a:r>
            <a:r>
              <a:rPr lang="en-US" sz="1800" dirty="0" smtClean="0"/>
              <a:t> </a:t>
            </a:r>
            <a:r>
              <a:rPr lang="en-US" sz="1800" dirty="0"/>
              <a:t>:</a:t>
            </a:r>
          </a:p>
          <a:p>
            <a:pPr lvl="0"/>
            <a:r>
              <a:rPr lang="en-US" sz="1800" b="1" dirty="0" err="1" smtClean="0"/>
              <a:t>Pimpinan</a:t>
            </a:r>
            <a:r>
              <a:rPr lang="en-US" sz="1800" b="1" dirty="0" smtClean="0"/>
              <a:t> </a:t>
            </a:r>
            <a:r>
              <a:rPr lang="en-US" sz="1800" b="1" dirty="0" err="1"/>
              <a:t>adalah</a:t>
            </a:r>
            <a:r>
              <a:rPr lang="en-US" sz="1800" b="1" dirty="0"/>
              <a:t> </a:t>
            </a:r>
            <a:r>
              <a:rPr lang="en-US" sz="1800" b="1" dirty="0" err="1"/>
              <a:t>Kepala</a:t>
            </a:r>
            <a:r>
              <a:rPr lang="en-US" sz="1800" b="1" dirty="0"/>
              <a:t> </a:t>
            </a:r>
            <a:r>
              <a:rPr lang="en-US" sz="1800" b="1" dirty="0" err="1"/>
              <a:t>Dinas</a:t>
            </a:r>
            <a:r>
              <a:rPr lang="en-US" sz="1800" b="1" dirty="0"/>
              <a:t> </a:t>
            </a:r>
            <a:r>
              <a:rPr lang="en-US" sz="1800" b="1" dirty="0" err="1"/>
              <a:t>Tenaga</a:t>
            </a:r>
            <a:r>
              <a:rPr lang="en-US" sz="1800" b="1" dirty="0"/>
              <a:t> </a:t>
            </a:r>
            <a:r>
              <a:rPr lang="en-US" sz="1800" b="1" dirty="0" err="1"/>
              <a:t>Kerja</a:t>
            </a:r>
            <a:r>
              <a:rPr lang="en-US" sz="1800" b="1" dirty="0"/>
              <a:t> </a:t>
            </a:r>
            <a:r>
              <a:rPr lang="en-US" sz="1800" b="1" dirty="0" err="1"/>
              <a:t>dan</a:t>
            </a:r>
            <a:r>
              <a:rPr lang="en-US" sz="1800" b="1" dirty="0"/>
              <a:t> </a:t>
            </a:r>
            <a:r>
              <a:rPr lang="en-US" sz="1800" b="1" dirty="0" err="1"/>
              <a:t>Transmigrasi</a:t>
            </a:r>
            <a:r>
              <a:rPr lang="en-US" sz="1800" dirty="0" smtClean="0"/>
              <a:t>.</a:t>
            </a:r>
            <a:endParaRPr lang="en-US" sz="1800" dirty="0"/>
          </a:p>
          <a:p>
            <a:pPr lvl="0"/>
            <a:r>
              <a:rPr lang="en-US" sz="1800" dirty="0" err="1"/>
              <a:t>Kepala</a:t>
            </a:r>
            <a:r>
              <a:rPr lang="en-US" sz="1800" dirty="0"/>
              <a:t> </a:t>
            </a:r>
            <a:r>
              <a:rPr lang="en-US" sz="1800" dirty="0" err="1"/>
              <a:t>Dinas</a:t>
            </a:r>
            <a:r>
              <a:rPr lang="en-US" sz="1800" dirty="0"/>
              <a:t> </a:t>
            </a:r>
            <a:r>
              <a:rPr lang="en-US" sz="1800" dirty="0" err="1"/>
              <a:t>berkedudukan</a:t>
            </a:r>
            <a:r>
              <a:rPr lang="en-US" sz="1800" dirty="0"/>
              <a:t> di </a:t>
            </a:r>
            <a:r>
              <a:rPr lang="en-US" sz="1800" dirty="0" err="1"/>
              <a:t>bawah</a:t>
            </a:r>
            <a:r>
              <a:rPr lang="en-US" sz="1800" dirty="0"/>
              <a:t> </a:t>
            </a:r>
            <a:r>
              <a:rPr lang="en-US" sz="1800" dirty="0" err="1"/>
              <a:t>dan</a:t>
            </a:r>
            <a:r>
              <a:rPr lang="en-US" sz="1800" dirty="0"/>
              <a:t> </a:t>
            </a:r>
            <a:r>
              <a:rPr lang="en-US" sz="1800" dirty="0" err="1"/>
              <a:t>bertanggung</a:t>
            </a:r>
            <a:r>
              <a:rPr lang="en-US" sz="1800" dirty="0"/>
              <a:t> </a:t>
            </a:r>
            <a:r>
              <a:rPr lang="en-US" sz="1800" dirty="0" err="1"/>
              <a:t>jawab</a:t>
            </a:r>
            <a:r>
              <a:rPr lang="en-US" sz="1800" dirty="0"/>
              <a:t> </a:t>
            </a:r>
            <a:r>
              <a:rPr lang="en-US" sz="1800" dirty="0" err="1"/>
              <a:t>kepada</a:t>
            </a:r>
            <a:r>
              <a:rPr lang="en-US" sz="1800" dirty="0"/>
              <a:t> </a:t>
            </a:r>
            <a:r>
              <a:rPr lang="en-US" sz="1800" dirty="0" err="1"/>
              <a:t>Walikota</a:t>
            </a:r>
            <a:r>
              <a:rPr lang="en-US" sz="1800" dirty="0"/>
              <a:t> </a:t>
            </a:r>
            <a:r>
              <a:rPr lang="en-US" sz="1800" dirty="0" err="1"/>
              <a:t>melalui</a:t>
            </a:r>
            <a:r>
              <a:rPr lang="en-US" sz="1800" dirty="0"/>
              <a:t> </a:t>
            </a:r>
            <a:r>
              <a:rPr lang="en-US" sz="1800" dirty="0" err="1"/>
              <a:t>Sekretaris</a:t>
            </a:r>
            <a:r>
              <a:rPr lang="en-US" sz="1800" dirty="0"/>
              <a:t> Daerah, yang </a:t>
            </a:r>
            <a:r>
              <a:rPr lang="en-US" sz="1800" dirty="0" err="1"/>
              <a:t>mempunyai</a:t>
            </a:r>
            <a:r>
              <a:rPr lang="en-US" sz="1800" dirty="0"/>
              <a:t> </a:t>
            </a:r>
            <a:r>
              <a:rPr lang="en-US" sz="1800" dirty="0" err="1"/>
              <a:t>tugas</a:t>
            </a:r>
            <a:r>
              <a:rPr lang="en-US" sz="1800" dirty="0"/>
              <a:t> </a:t>
            </a:r>
            <a:r>
              <a:rPr lang="en-US" sz="1800" dirty="0" err="1"/>
              <a:t>pokok</a:t>
            </a:r>
            <a:r>
              <a:rPr lang="en-US" sz="1800" dirty="0"/>
              <a:t> </a:t>
            </a:r>
            <a:r>
              <a:rPr lang="en-US" sz="1800" dirty="0" err="1"/>
              <a:t>membantu</a:t>
            </a:r>
            <a:r>
              <a:rPr lang="en-US" sz="1800" dirty="0"/>
              <a:t> </a:t>
            </a:r>
            <a:r>
              <a:rPr lang="en-US" sz="1800" dirty="0" err="1"/>
              <a:t>Walikota</a:t>
            </a:r>
            <a:r>
              <a:rPr lang="en-US" sz="1800" dirty="0"/>
              <a:t> </a:t>
            </a:r>
            <a:r>
              <a:rPr lang="en-US" sz="1800" dirty="0" err="1"/>
              <a:t>melaksanakan</a:t>
            </a:r>
            <a:r>
              <a:rPr lang="en-US" sz="1800" dirty="0"/>
              <a:t> </a:t>
            </a:r>
            <a:r>
              <a:rPr lang="en-US" sz="1800" dirty="0" err="1"/>
              <a:t>urusan</a:t>
            </a:r>
            <a:r>
              <a:rPr lang="en-US" sz="1800" dirty="0"/>
              <a:t> </a:t>
            </a:r>
            <a:r>
              <a:rPr lang="en-US" sz="1800" dirty="0" err="1"/>
              <a:t>Pemerintahan</a:t>
            </a:r>
            <a:r>
              <a:rPr lang="en-US" sz="1800" dirty="0"/>
              <a:t> di </a:t>
            </a:r>
            <a:r>
              <a:rPr lang="en-US" sz="1800" dirty="0" err="1"/>
              <a:t>Bidang</a:t>
            </a:r>
            <a:r>
              <a:rPr lang="en-US" sz="1800" dirty="0"/>
              <a:t> </a:t>
            </a:r>
            <a:r>
              <a:rPr lang="en-US" sz="1800" dirty="0" smtClean="0"/>
              <a:t>TENAGA KERJA  &amp; TRANSMIGRASI yang </a:t>
            </a:r>
            <a:r>
              <a:rPr lang="en-US" sz="1800" dirty="0" err="1"/>
              <a:t>menjadi</a:t>
            </a:r>
            <a:r>
              <a:rPr lang="en-US" sz="1800" dirty="0"/>
              <a:t> </a:t>
            </a:r>
            <a:r>
              <a:rPr lang="en-US" sz="1800" dirty="0" err="1"/>
              <a:t>kewenangan</a:t>
            </a:r>
            <a:r>
              <a:rPr lang="en-US" sz="1800" dirty="0"/>
              <a:t> Daerah </a:t>
            </a:r>
            <a:r>
              <a:rPr lang="en-US" sz="1800" dirty="0" err="1"/>
              <a:t>dan</a:t>
            </a:r>
            <a:r>
              <a:rPr lang="en-US" sz="1800" dirty="0"/>
              <a:t> </a:t>
            </a:r>
            <a:r>
              <a:rPr lang="en-US" sz="1800" dirty="0" err="1"/>
              <a:t>Tugas</a:t>
            </a:r>
            <a:r>
              <a:rPr lang="en-US" sz="1800" dirty="0"/>
              <a:t> </a:t>
            </a:r>
            <a:r>
              <a:rPr lang="en-US" sz="1800" dirty="0" err="1"/>
              <a:t>Pembantuan</a:t>
            </a:r>
            <a:r>
              <a:rPr lang="en-US" sz="1800" dirty="0"/>
              <a:t> yang </a:t>
            </a:r>
            <a:r>
              <a:rPr lang="en-US" sz="1800" dirty="0" err="1"/>
              <a:t>diberikan</a:t>
            </a:r>
            <a:r>
              <a:rPr lang="en-US" sz="1800" dirty="0"/>
              <a:t> </a:t>
            </a:r>
            <a:r>
              <a:rPr lang="en-US" sz="1800" dirty="0" err="1"/>
              <a:t>pada</a:t>
            </a:r>
            <a:r>
              <a:rPr lang="en-US" sz="1800" dirty="0"/>
              <a:t> Daerah </a:t>
            </a:r>
            <a:r>
              <a:rPr lang="en-US" sz="1800" dirty="0" err="1"/>
              <a:t>sesuai</a:t>
            </a:r>
            <a:r>
              <a:rPr lang="en-US" sz="1800" dirty="0"/>
              <a:t> </a:t>
            </a:r>
            <a:r>
              <a:rPr lang="en-US" sz="1800" dirty="0" err="1"/>
              <a:t>dengan</a:t>
            </a:r>
            <a:r>
              <a:rPr lang="en-US" sz="1800" dirty="0"/>
              <a:t> </a:t>
            </a:r>
            <a:r>
              <a:rPr lang="en-US" sz="1800" dirty="0" err="1"/>
              <a:t>Visi</a:t>
            </a:r>
            <a:r>
              <a:rPr lang="en-US" sz="1800" dirty="0"/>
              <a:t>, </a:t>
            </a:r>
            <a:r>
              <a:rPr lang="en-US" sz="1800" dirty="0" err="1"/>
              <a:t>Misi</a:t>
            </a:r>
            <a:r>
              <a:rPr lang="en-US" sz="1800" dirty="0"/>
              <a:t> </a:t>
            </a:r>
            <a:r>
              <a:rPr lang="en-US" sz="1800" dirty="0" err="1"/>
              <a:t>dan</a:t>
            </a:r>
            <a:r>
              <a:rPr lang="en-US" sz="1800" dirty="0"/>
              <a:t> Program </a:t>
            </a:r>
            <a:r>
              <a:rPr lang="en-US" sz="1800" dirty="0" err="1"/>
              <a:t>Walikota</a:t>
            </a:r>
            <a:r>
              <a:rPr lang="en-US" sz="1800" dirty="0"/>
              <a:t> </a:t>
            </a:r>
            <a:r>
              <a:rPr lang="en-US" sz="1800" dirty="0" err="1"/>
              <a:t>sebagaimana</a:t>
            </a:r>
            <a:r>
              <a:rPr lang="en-US" sz="1800" dirty="0"/>
              <a:t> </a:t>
            </a:r>
            <a:r>
              <a:rPr lang="en-US" sz="1800" dirty="0" err="1"/>
              <a:t>dijabarkan</a:t>
            </a:r>
            <a:r>
              <a:rPr lang="en-US" sz="1800" dirty="0"/>
              <a:t> </a:t>
            </a:r>
            <a:r>
              <a:rPr lang="en-US" sz="1800" dirty="0" err="1"/>
              <a:t>dalam</a:t>
            </a:r>
            <a:r>
              <a:rPr lang="en-US" sz="1800" dirty="0"/>
              <a:t> </a:t>
            </a:r>
            <a:r>
              <a:rPr lang="en-US" sz="1800" dirty="0" err="1"/>
              <a:t>Rencana</a:t>
            </a:r>
            <a:r>
              <a:rPr lang="en-US" sz="1800" dirty="0"/>
              <a:t> Pembangunan </a:t>
            </a:r>
            <a:r>
              <a:rPr lang="en-US" sz="1800" dirty="0" err="1"/>
              <a:t>Jangka</a:t>
            </a:r>
            <a:r>
              <a:rPr lang="en-US" sz="1800" dirty="0"/>
              <a:t> </a:t>
            </a:r>
            <a:r>
              <a:rPr lang="en-US" sz="1800" dirty="0" err="1"/>
              <a:t>Menengah</a:t>
            </a:r>
            <a:r>
              <a:rPr lang="en-US" sz="1800" dirty="0"/>
              <a:t> Daerah</a:t>
            </a:r>
          </a:p>
          <a:p>
            <a:pPr lvl="0"/>
            <a:endParaRPr lang="en-US" sz="1800" dirty="0"/>
          </a:p>
          <a:p>
            <a:pPr lvl="0"/>
            <a:r>
              <a:rPr lang="en-US" sz="1800" b="1" dirty="0" err="1" smtClean="0"/>
              <a:t>Pembantu</a:t>
            </a:r>
            <a:r>
              <a:rPr lang="en-US" sz="1800" b="1" dirty="0" smtClean="0"/>
              <a:t> </a:t>
            </a:r>
            <a:r>
              <a:rPr lang="en-US" sz="1800" b="1" dirty="0" err="1"/>
              <a:t>Pimpinan</a:t>
            </a:r>
            <a:r>
              <a:rPr lang="en-US" sz="1800" b="1" dirty="0"/>
              <a:t> </a:t>
            </a:r>
            <a:r>
              <a:rPr lang="en-US" sz="1800" b="1" dirty="0" err="1"/>
              <a:t>adalah</a:t>
            </a:r>
            <a:r>
              <a:rPr lang="en-US" sz="1800" b="1" dirty="0"/>
              <a:t> </a:t>
            </a:r>
            <a:r>
              <a:rPr lang="en-US" sz="1800" b="1" dirty="0" err="1"/>
              <a:t>Sekretariat</a:t>
            </a:r>
            <a:r>
              <a:rPr lang="en-US" sz="1800" b="1" dirty="0"/>
              <a:t> </a:t>
            </a:r>
            <a:r>
              <a:rPr lang="en-US" sz="1800" b="1" dirty="0" err="1"/>
              <a:t>Dinas</a:t>
            </a:r>
            <a:r>
              <a:rPr lang="en-US" sz="1800" b="1" dirty="0"/>
              <a:t> </a:t>
            </a:r>
            <a:r>
              <a:rPr lang="en-US" sz="1800" b="1" dirty="0" err="1"/>
              <a:t>Tenaga</a:t>
            </a:r>
            <a:r>
              <a:rPr lang="en-US" sz="1800" b="1" dirty="0"/>
              <a:t> </a:t>
            </a:r>
            <a:r>
              <a:rPr lang="en-US" sz="1800" b="1" dirty="0" err="1"/>
              <a:t>Kerja</a:t>
            </a:r>
            <a:r>
              <a:rPr lang="en-US" sz="1800" b="1" dirty="0"/>
              <a:t> </a:t>
            </a:r>
            <a:r>
              <a:rPr lang="en-US" sz="1800" b="1" dirty="0" err="1"/>
              <a:t>dan</a:t>
            </a:r>
            <a:r>
              <a:rPr lang="en-US" sz="1800" b="1" dirty="0"/>
              <a:t> </a:t>
            </a:r>
            <a:r>
              <a:rPr lang="en-US" sz="1800" b="1" dirty="0" err="1"/>
              <a:t>Transmigrasi</a:t>
            </a:r>
            <a:r>
              <a:rPr lang="en-US" sz="1800" b="1" dirty="0"/>
              <a:t>, </a:t>
            </a:r>
            <a:r>
              <a:rPr lang="en-US" sz="1800" b="1" dirty="0" err="1"/>
              <a:t>membawahi</a:t>
            </a:r>
            <a:r>
              <a:rPr lang="en-US" sz="1800" b="1" dirty="0"/>
              <a:t> </a:t>
            </a:r>
            <a:r>
              <a:rPr lang="en-US" sz="1800" dirty="0"/>
              <a:t>:</a:t>
            </a:r>
          </a:p>
          <a:p>
            <a:pPr marL="0" lvl="0" indent="0">
              <a:buNone/>
            </a:pPr>
            <a:r>
              <a:rPr lang="en-US" sz="1800" dirty="0" smtClean="0"/>
              <a:t>       - Sub </a:t>
            </a:r>
            <a:r>
              <a:rPr lang="en-US" sz="1800" dirty="0" err="1"/>
              <a:t>Bagian</a:t>
            </a:r>
            <a:r>
              <a:rPr lang="en-US" sz="1800" dirty="0"/>
              <a:t> </a:t>
            </a:r>
            <a:r>
              <a:rPr lang="en-US" sz="1800" dirty="0" err="1"/>
              <a:t>Umum</a:t>
            </a:r>
            <a:r>
              <a:rPr lang="en-US" sz="1800" dirty="0"/>
              <a:t> </a:t>
            </a:r>
            <a:r>
              <a:rPr lang="en-US" sz="1800" dirty="0" err="1"/>
              <a:t>dan</a:t>
            </a:r>
            <a:r>
              <a:rPr lang="en-US" sz="1800" dirty="0"/>
              <a:t> </a:t>
            </a:r>
            <a:r>
              <a:rPr lang="en-US" sz="1800" dirty="0" err="1" smtClean="0"/>
              <a:t>Kepegawaian</a:t>
            </a:r>
            <a:r>
              <a:rPr lang="en-US" sz="1800" dirty="0" smtClean="0"/>
              <a:t>;</a:t>
            </a:r>
          </a:p>
          <a:p>
            <a:pPr marL="0" lvl="0" indent="0">
              <a:buNone/>
            </a:pPr>
            <a:r>
              <a:rPr lang="en-US" sz="1800" dirty="0" smtClean="0"/>
              <a:t>       - Sub </a:t>
            </a:r>
            <a:r>
              <a:rPr lang="en-US" sz="1800" dirty="0" err="1" smtClean="0"/>
              <a:t>Bagian</a:t>
            </a:r>
            <a:r>
              <a:rPr lang="en-US" sz="1800" dirty="0" smtClean="0"/>
              <a:t> </a:t>
            </a:r>
            <a:r>
              <a:rPr lang="en-US" sz="1800" dirty="0" err="1" smtClean="0"/>
              <a:t>Keuangan</a:t>
            </a:r>
            <a:r>
              <a:rPr lang="en-US" sz="1800" dirty="0" smtClean="0"/>
              <a:t>;</a:t>
            </a:r>
          </a:p>
          <a:p>
            <a:pPr marL="0" lvl="0" indent="0">
              <a:buNone/>
            </a:pPr>
            <a:r>
              <a:rPr lang="en-US" sz="1800" dirty="0" smtClean="0"/>
              <a:t>       - Sub </a:t>
            </a:r>
            <a:r>
              <a:rPr lang="en-US" sz="1800" dirty="0" err="1"/>
              <a:t>Bagian</a:t>
            </a:r>
            <a:r>
              <a:rPr lang="en-US" sz="1800" dirty="0"/>
              <a:t> </a:t>
            </a:r>
            <a:r>
              <a:rPr lang="en-US" sz="1800" dirty="0" err="1"/>
              <a:t>Perencanaan</a:t>
            </a:r>
            <a:r>
              <a:rPr lang="en-US" sz="1800" dirty="0"/>
              <a:t>, </a:t>
            </a:r>
            <a:r>
              <a:rPr lang="en-US" sz="1800" dirty="0" err="1"/>
              <a:t>Evaluasi</a:t>
            </a:r>
            <a:r>
              <a:rPr lang="en-US" sz="1800" dirty="0"/>
              <a:t> </a:t>
            </a:r>
            <a:r>
              <a:rPr lang="en-US" sz="1800" dirty="0" err="1"/>
              <a:t>dan</a:t>
            </a:r>
            <a:r>
              <a:rPr lang="en-US" sz="1800" dirty="0"/>
              <a:t> </a:t>
            </a:r>
            <a:r>
              <a:rPr lang="en-US" sz="1800" dirty="0" err="1"/>
              <a:t>Pelaporan</a:t>
            </a:r>
            <a:r>
              <a:rPr lang="en-US" sz="1800" dirty="0" smtClean="0"/>
              <a:t>.</a:t>
            </a:r>
          </a:p>
          <a:p>
            <a:pPr marL="0" lvl="0" indent="0">
              <a:buNone/>
            </a:pPr>
            <a:endParaRPr lang="en-US" sz="1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"/>
            <a:ext cx="8501122" cy="1142984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800" b="1" dirty="0" smtClean="0"/>
              <a:t>PROGRAM KEGIATAN STRATEGIS  TA 2019</a:t>
            </a:r>
            <a:br>
              <a:rPr lang="en-US" sz="2800" b="1" dirty="0" smtClean="0"/>
            </a:br>
            <a:r>
              <a:rPr lang="en-US" sz="2000" b="1" dirty="0" smtClean="0"/>
              <a:t>PROGRAM :  </a:t>
            </a:r>
            <a:r>
              <a:rPr lang="en-US" sz="2000" b="1" dirty="0" err="1" smtClean="0"/>
              <a:t>Peningkatan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Kualitas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Produktivitas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Tenaga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Kerja</a:t>
            </a:r>
            <a:r>
              <a:rPr lang="en-US" sz="2000" b="1" dirty="0" smtClean="0"/>
              <a:t>                       KEGIATAN</a:t>
            </a:r>
            <a:r>
              <a:rPr lang="en-US" sz="1800" b="1" dirty="0" smtClean="0"/>
              <a:t> :   </a:t>
            </a:r>
            <a:r>
              <a:rPr lang="en-US" sz="2000" b="1" dirty="0" err="1" smtClean="0"/>
              <a:t>Penyiapan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Tenaga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Kerja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Siap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Pakai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 </a:t>
            </a:r>
            <a:br>
              <a:rPr lang="en-US" sz="2000" b="1" dirty="0" smtClean="0"/>
            </a:br>
            <a:endParaRPr lang="en-US" sz="20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57158" y="1357298"/>
          <a:ext cx="8429688" cy="5014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6196"/>
                <a:gridCol w="3961940"/>
                <a:gridCol w="2711552"/>
              </a:tblGrid>
              <a:tr h="416046">
                <a:tc>
                  <a:txBody>
                    <a:bodyPr/>
                    <a:lstStyle/>
                    <a:p>
                      <a:r>
                        <a:rPr lang="en-US" dirty="0" smtClean="0"/>
                        <a:t>INDIKATOR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TOLOK</a:t>
                      </a:r>
                      <a:r>
                        <a:rPr lang="en-US" baseline="0" dirty="0" smtClean="0"/>
                        <a:t> UKUR  KINERJA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TARGET</a:t>
                      </a:r>
                      <a:r>
                        <a:rPr lang="en-US" baseline="0" dirty="0" smtClean="0"/>
                        <a:t> KINERJA</a:t>
                      </a:r>
                      <a:endParaRPr lang="en-US" dirty="0"/>
                    </a:p>
                  </a:txBody>
                  <a:tcPr/>
                </a:tc>
              </a:tr>
              <a:tr h="592067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CAPAIAN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Meningkatkan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Kualitas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Produktivitas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Tenaga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Kerja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20 %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381778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MASUKAN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Anggaran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Rp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. 350.000.000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648072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KELUARAN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Pelatihan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Kerja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Las FCAW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berbasis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Kompetensi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Sertifikasi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23 </a:t>
                      </a:r>
                      <a:r>
                        <a:rPr lang="en-US" sz="1800" dirty="0" err="1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Orang</a:t>
                      </a: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423498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HASIL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nn-NO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Tersedianya Tenaga Kerja yang Terampil, Siap Pakai yang Memiliki Kompetensi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23 </a:t>
                      </a:r>
                      <a:r>
                        <a:rPr lang="en-US" sz="1800" dirty="0" err="1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Orang</a:t>
                      </a: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714380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MAFAAT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Menghasilkan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Sumber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Daya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Manusia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Siap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Pakai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Secara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Profesional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23 </a:t>
                      </a:r>
                      <a:r>
                        <a:rPr lang="en-US" sz="1800" dirty="0" err="1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Orang</a:t>
                      </a: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157734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DAMPAK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Mengurangi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Angka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Pengangguran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Meningkatkan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Kesejahteraan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Masyarakat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Koya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Serang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23 </a:t>
                      </a:r>
                      <a:r>
                        <a:rPr lang="en-US" sz="1800" dirty="0" err="1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Orang</a:t>
                      </a: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157734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KELOMPOK</a:t>
                      </a:r>
                      <a:r>
                        <a:rPr lang="en-US" sz="1800" b="1" baseline="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SASARAN</a:t>
                      </a:r>
                      <a:endParaRPr lang="en-US" sz="1800" b="1" dirty="0" smtClean="0">
                        <a:effectLst/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MASYARAKAT KOTA SERANG PENCARI</a:t>
                      </a:r>
                      <a:r>
                        <a:rPr lang="en-US" sz="1800" baseline="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KERJA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"/>
            <a:ext cx="8501122" cy="1142984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000" b="1" dirty="0"/>
              <a:t>PROGRAM KEGIATAN STRATEGIS  TA 2019</a:t>
            </a:r>
            <a:br>
              <a:rPr lang="en-US" sz="2000" b="1" dirty="0"/>
            </a:br>
            <a:r>
              <a:rPr lang="en-US" sz="2000" b="1" dirty="0"/>
              <a:t>PROGRAM </a:t>
            </a:r>
            <a:r>
              <a:rPr lang="en-US" sz="2000" dirty="0"/>
              <a:t>: </a:t>
            </a:r>
            <a:r>
              <a:rPr lang="fi-FI" sz="2000" b="1" dirty="0"/>
              <a:t>Penempatan Tenaga Kerja dan Perluasan Kesempatan Kerja </a:t>
            </a:r>
            <a:r>
              <a:rPr lang="en-US" sz="2000" dirty="0"/>
              <a:t>             </a:t>
            </a:r>
            <a:r>
              <a:rPr lang="en-US" sz="2000" b="1" dirty="0"/>
              <a:t>KEGIATAN :    </a:t>
            </a:r>
            <a:r>
              <a:rPr lang="en-US" sz="2000" b="1" dirty="0" err="1"/>
              <a:t>Penyebarluasan</a:t>
            </a:r>
            <a:r>
              <a:rPr lang="en-US" sz="2000" b="1" dirty="0"/>
              <a:t> </a:t>
            </a:r>
            <a:r>
              <a:rPr lang="en-US" sz="2000" b="1" dirty="0" err="1"/>
              <a:t>Informasi</a:t>
            </a:r>
            <a:r>
              <a:rPr lang="en-US" sz="2000" b="1" dirty="0"/>
              <a:t> Bursa </a:t>
            </a:r>
            <a:r>
              <a:rPr lang="en-US" sz="2000" b="1" dirty="0" err="1"/>
              <a:t>Tenaga</a:t>
            </a:r>
            <a:r>
              <a:rPr lang="en-US" sz="2000" b="1" dirty="0"/>
              <a:t> </a:t>
            </a:r>
            <a:r>
              <a:rPr lang="en-US" sz="2000" b="1" dirty="0" err="1" smtClean="0"/>
              <a:t>Kerja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 </a:t>
            </a:r>
            <a:br>
              <a:rPr lang="en-US" sz="2000" b="1" dirty="0" smtClean="0"/>
            </a:br>
            <a:endParaRPr lang="en-US" sz="20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57158" y="1357298"/>
          <a:ext cx="8429688" cy="5284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6196"/>
                <a:gridCol w="3961940"/>
                <a:gridCol w="2711552"/>
              </a:tblGrid>
              <a:tr h="416046">
                <a:tc>
                  <a:txBody>
                    <a:bodyPr/>
                    <a:lstStyle/>
                    <a:p>
                      <a:r>
                        <a:rPr lang="en-US" dirty="0" smtClean="0"/>
                        <a:t>INDIKATOR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TOLOK</a:t>
                      </a:r>
                      <a:r>
                        <a:rPr lang="en-US" baseline="0" dirty="0" smtClean="0"/>
                        <a:t> UKUR  KINERJA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TARGET</a:t>
                      </a:r>
                      <a:r>
                        <a:rPr lang="en-US" baseline="0" dirty="0" smtClean="0"/>
                        <a:t> KINERJA</a:t>
                      </a:r>
                      <a:endParaRPr lang="en-US" dirty="0"/>
                    </a:p>
                  </a:txBody>
                  <a:tcPr/>
                </a:tc>
              </a:tr>
              <a:tr h="592067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CAPAIAN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Penyelesaian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Masalah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Pencari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Kerja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5.05</a:t>
                      </a:r>
                      <a:r>
                        <a:rPr lang="en-US" sz="1800" baseline="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%</a:t>
                      </a: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381778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MASUKAN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Anggaran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Rp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. 565.000.000 Rupiah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1041851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KELUARAN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-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Terlaksananya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Sosialisasi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Tentang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 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Penempatan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dan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Perlindungan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TKI</a:t>
                      </a:r>
                    </a:p>
                    <a:p>
                      <a:r>
                        <a:rPr lang="sv-SE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- Terlaksananya Job Fair di Kota Serang Tahun 2019 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1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kgt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1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kgt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423498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HASIL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-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Adanya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Sosialisasi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Informasi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Bursa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Tenaga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Kerja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Indonesia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Tentang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Penempatan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dan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Perlindungan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TKI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Kepada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Masyarakat</a:t>
                      </a:r>
                      <a:endParaRPr lang="en-US" sz="1400" b="1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algn="l"/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-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Adanya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Informasi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dan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Kesempatan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Mendapatkan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Pekerjaan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Bagi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Masyarakat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Kota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Serang</a:t>
                      </a:r>
                      <a:endParaRPr lang="en-US" sz="1400" b="1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 110 Orang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100%</a:t>
                      </a:r>
                    </a:p>
                  </a:txBody>
                  <a:tcPr marL="68580" marR="68580" marT="0" marB="0"/>
                </a:tc>
              </a:tr>
              <a:tr h="1182027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MANFAAT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FontTx/>
                        <a:buChar char="-"/>
                      </a:pP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Meningkatnya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Pemahaman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Masyarakat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Tentang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 Tata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Penempatan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dan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Perlindungan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TKI</a:t>
                      </a:r>
                      <a:r>
                        <a:rPr lang="en-US" sz="1400" b="1" baseline="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 </a:t>
                      </a:r>
                    </a:p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FontTx/>
                        <a:buNone/>
                      </a:pPr>
                      <a:r>
                        <a:rPr lang="en-US" sz="1400" b="1" baseline="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-   </a:t>
                      </a:r>
                      <a:r>
                        <a:rPr lang="en-US" sz="1400" b="1" baseline="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Akses</a:t>
                      </a:r>
                      <a:r>
                        <a:rPr lang="en-US" sz="1400" b="1" baseline="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Informasi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dan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Kesempatan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Mendapatkan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Pekerjaan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Bagi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Masyarakat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Kota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Serang</a:t>
                      </a:r>
                      <a:r>
                        <a:rPr lang="en-US" sz="1400" b="1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Meningkat</a:t>
                      </a:r>
                      <a:endParaRPr lang="en-US" sz="1400" b="1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100%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100%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157734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KELOMPOK</a:t>
                      </a:r>
                      <a:r>
                        <a:rPr lang="en-US" sz="1800" b="1" baseline="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SASARAN</a:t>
                      </a:r>
                      <a:endParaRPr lang="en-US" sz="1800" b="1" dirty="0" smtClean="0">
                        <a:effectLst/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MASYARAKAT KOTA SERANG 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"/>
            <a:ext cx="8501122" cy="1142984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800" b="1" dirty="0" smtClean="0"/>
              <a:t>PROGRAM KEGIATAN STRATEGIS  TA 2019</a:t>
            </a:r>
            <a:br>
              <a:rPr lang="en-US" sz="2800" b="1" dirty="0" smtClean="0"/>
            </a:br>
            <a:r>
              <a:rPr lang="en-US" sz="2000" b="1" dirty="0" smtClean="0"/>
              <a:t>PROGRAM : </a:t>
            </a:r>
            <a:r>
              <a:rPr lang="fi-FI" sz="2000" b="1" dirty="0" smtClean="0"/>
              <a:t>Penempatan Tenaga Kerja dan Perluasan Kesempatan Kerja </a:t>
            </a:r>
            <a:r>
              <a:rPr lang="en-US" sz="2000" b="1" dirty="0" smtClean="0"/>
              <a:t>                         KEGIATAN</a:t>
            </a:r>
            <a:r>
              <a:rPr lang="en-US" sz="1800" b="1" dirty="0" smtClean="0"/>
              <a:t> : </a:t>
            </a:r>
            <a:r>
              <a:rPr lang="fi-FI" sz="2000" b="1" dirty="0" smtClean="0"/>
              <a:t>Fasilitasi Pelatihan Kewirausahaan Berbasis Masyarakat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 </a:t>
            </a:r>
            <a:br>
              <a:rPr lang="en-US" sz="2000" b="1" dirty="0" smtClean="0"/>
            </a:br>
            <a:endParaRPr lang="en-US" sz="20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57158" y="1357298"/>
          <a:ext cx="8429688" cy="50582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6196"/>
                <a:gridCol w="3961940"/>
                <a:gridCol w="2711552"/>
              </a:tblGrid>
              <a:tr h="416046">
                <a:tc>
                  <a:txBody>
                    <a:bodyPr/>
                    <a:lstStyle/>
                    <a:p>
                      <a:r>
                        <a:rPr lang="en-US" dirty="0" smtClean="0"/>
                        <a:t>INDIKATOR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TOLOK</a:t>
                      </a:r>
                      <a:r>
                        <a:rPr lang="en-US" baseline="0" dirty="0" smtClean="0"/>
                        <a:t> UKUR  KINERJA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TARGET</a:t>
                      </a:r>
                      <a:r>
                        <a:rPr lang="en-US" baseline="0" dirty="0" smtClean="0"/>
                        <a:t> KINERJA</a:t>
                      </a:r>
                      <a:endParaRPr lang="en-US" dirty="0"/>
                    </a:p>
                  </a:txBody>
                  <a:tcPr/>
                </a:tc>
              </a:tr>
              <a:tr h="592067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CAPAIAN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Penyelesaian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Masalah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Pencari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Kerja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5.05</a:t>
                      </a:r>
                      <a:r>
                        <a:rPr lang="en-US" sz="1800" baseline="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%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381778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MASUKAN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Anggaran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Rp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. 120.000.000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648072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KELUARAN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Pelatihan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Tata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Boga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2</a:t>
                      </a:r>
                      <a:r>
                        <a:rPr lang="en-US" sz="1800" baseline="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baseline="0" dirty="0" err="1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Kegiatan</a:t>
                      </a: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423498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HASIL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Meningkatnya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Taraf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Hidup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Masyarakat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P2WKSS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70 </a:t>
                      </a:r>
                      <a:r>
                        <a:rPr lang="en-US" sz="1800" dirty="0" err="1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Orang</a:t>
                      </a: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714380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MAFAAT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Bertambahnya</a:t>
                      </a:r>
                      <a:r>
                        <a:rPr lang="en-US" sz="1800" baseline="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baseline="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Pengetahuan</a:t>
                      </a:r>
                      <a:r>
                        <a:rPr lang="en-US" sz="1800" baseline="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baseline="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Tentang</a:t>
                      </a:r>
                      <a:r>
                        <a:rPr lang="en-US" sz="1800" baseline="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Tata </a:t>
                      </a:r>
                      <a:r>
                        <a:rPr lang="en-US" sz="1800" baseline="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Boga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70 </a:t>
                      </a:r>
                      <a:r>
                        <a:rPr lang="en-US" sz="1800" dirty="0" err="1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Orang</a:t>
                      </a: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157734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DAMPAK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Meningkatnya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Penghasilan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Masyarakat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P2WKSS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70 </a:t>
                      </a:r>
                      <a:r>
                        <a:rPr lang="en-US" sz="1800" dirty="0" err="1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Orang</a:t>
                      </a: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157734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KELOMPOK</a:t>
                      </a:r>
                      <a:r>
                        <a:rPr lang="en-US" sz="1800" b="1" baseline="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SASARAN</a:t>
                      </a:r>
                      <a:endParaRPr lang="en-US" sz="1800" b="1" dirty="0" smtClean="0">
                        <a:effectLst/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MASYARAKAT  P2WKSS ,</a:t>
                      </a:r>
                      <a:r>
                        <a:rPr lang="en-US" sz="1800" baseline="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KELURAHAN WARUNG JAUD DAN KELURAHAN BENDUNG, KECAMATAN  KASEMEN, KOTA SERANG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-99392"/>
            <a:ext cx="8535322" cy="1412775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800" b="1" dirty="0" smtClean="0"/>
              <a:t>PROGRAM KEGIATAN STRATEGIS  TA 2019</a:t>
            </a:r>
            <a:br>
              <a:rPr lang="en-US" sz="2800" b="1" dirty="0" smtClean="0"/>
            </a:br>
            <a:r>
              <a:rPr lang="en-US" sz="2000" b="1" dirty="0" smtClean="0"/>
              <a:t>PROGRAM </a:t>
            </a:r>
            <a:r>
              <a:rPr lang="en-US" sz="2000" b="1" dirty="0"/>
              <a:t>:  Program </a:t>
            </a:r>
            <a:r>
              <a:rPr lang="en-US" sz="2000" b="1" dirty="0" err="1"/>
              <a:t>Pembinaan</a:t>
            </a:r>
            <a:r>
              <a:rPr lang="en-US" sz="2000" b="1" dirty="0"/>
              <a:t> </a:t>
            </a:r>
            <a:r>
              <a:rPr lang="en-US" sz="2000" b="1" dirty="0" err="1"/>
              <a:t>Hubungan</a:t>
            </a:r>
            <a:r>
              <a:rPr lang="en-US" sz="2000" b="1" dirty="0"/>
              <a:t> Industrial </a:t>
            </a:r>
            <a:r>
              <a:rPr lang="en-US" sz="2000" b="1" dirty="0" err="1"/>
              <a:t>dan</a:t>
            </a:r>
            <a:r>
              <a:rPr lang="en-US" sz="2000" b="1" dirty="0"/>
              <a:t> </a:t>
            </a:r>
            <a:r>
              <a:rPr lang="en-US" sz="2000" b="1" dirty="0" err="1"/>
              <a:t>Peningkatan</a:t>
            </a:r>
            <a:r>
              <a:rPr lang="en-US" sz="2000" b="1" dirty="0"/>
              <a:t> </a:t>
            </a:r>
            <a:r>
              <a:rPr lang="en-US" sz="2000" b="1" dirty="0" err="1"/>
              <a:t>Jaminan</a:t>
            </a:r>
            <a:r>
              <a:rPr lang="en-US" sz="2000" b="1" dirty="0"/>
              <a:t> </a:t>
            </a:r>
            <a:r>
              <a:rPr lang="en-US" sz="2000" b="1" dirty="0" err="1"/>
              <a:t>Sosial</a:t>
            </a:r>
            <a:r>
              <a:rPr lang="en-US" sz="2000" b="1" dirty="0"/>
              <a:t> </a:t>
            </a:r>
            <a:r>
              <a:rPr lang="en-US" sz="2000" b="1" dirty="0" err="1"/>
              <a:t>Ketenagakerjaan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KEGIATAN</a:t>
            </a:r>
            <a:r>
              <a:rPr lang="en-US" sz="1800" b="1" dirty="0" smtClean="0"/>
              <a:t> </a:t>
            </a:r>
            <a:r>
              <a:rPr lang="en-US" sz="2000" b="1" dirty="0"/>
              <a:t>: </a:t>
            </a:r>
            <a:r>
              <a:rPr lang="en-US" sz="2000" b="1" dirty="0" err="1"/>
              <a:t>Konsolidasi</a:t>
            </a:r>
            <a:r>
              <a:rPr lang="en-US" sz="2000" b="1" dirty="0"/>
              <a:t> </a:t>
            </a:r>
            <a:r>
              <a:rPr lang="en-US" sz="2000" b="1" dirty="0" err="1"/>
              <a:t>Pelaksanaan</a:t>
            </a:r>
            <a:r>
              <a:rPr lang="en-US" sz="2000" b="1" dirty="0"/>
              <a:t> </a:t>
            </a:r>
            <a:r>
              <a:rPr lang="en-US" sz="2000" b="1" dirty="0" err="1"/>
              <a:t>Peningkatan</a:t>
            </a:r>
            <a:r>
              <a:rPr lang="en-US" sz="2000" b="1" dirty="0"/>
              <a:t> </a:t>
            </a:r>
            <a:r>
              <a:rPr lang="en-US" sz="2000" b="1" dirty="0" err="1"/>
              <a:t>Intensitas</a:t>
            </a:r>
            <a:r>
              <a:rPr lang="en-US" sz="2000" b="1" dirty="0"/>
              <a:t> </a:t>
            </a:r>
            <a:r>
              <a:rPr lang="en-US" sz="2000" b="1" dirty="0" err="1"/>
              <a:t>Pencegahan</a:t>
            </a:r>
            <a:r>
              <a:rPr lang="en-US" sz="2000" b="1" dirty="0"/>
              <a:t> PHK </a:t>
            </a:r>
            <a:r>
              <a:rPr lang="en-US" sz="2000" b="1" dirty="0" err="1" smtClean="0"/>
              <a:t>dan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Penyelesaian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Hubungan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 </a:t>
            </a:r>
            <a:br>
              <a:rPr lang="en-US" sz="2000" b="1" dirty="0" smtClean="0"/>
            </a:br>
            <a:endParaRPr lang="en-US" sz="20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95536" y="1556792"/>
          <a:ext cx="8429688" cy="5044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6196"/>
                <a:gridCol w="3961940"/>
                <a:gridCol w="2711552"/>
              </a:tblGrid>
              <a:tr h="416046">
                <a:tc>
                  <a:txBody>
                    <a:bodyPr/>
                    <a:lstStyle/>
                    <a:p>
                      <a:r>
                        <a:rPr lang="en-US" dirty="0" smtClean="0"/>
                        <a:t>INDIKATOR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TOLOK</a:t>
                      </a:r>
                      <a:r>
                        <a:rPr lang="en-US" baseline="0" dirty="0" smtClean="0"/>
                        <a:t> UKUR  KINERJA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TARGET</a:t>
                      </a:r>
                      <a:r>
                        <a:rPr lang="en-US" baseline="0" dirty="0" smtClean="0"/>
                        <a:t> KINERJA</a:t>
                      </a:r>
                      <a:endParaRPr lang="en-US" dirty="0"/>
                    </a:p>
                  </a:txBody>
                  <a:tcPr/>
                </a:tc>
              </a:tr>
              <a:tr h="592067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CAPAIAN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Hubungan</a:t>
                      </a:r>
                      <a:r>
                        <a:rPr lang="en-US" sz="1800" baseline="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Industrial Yang </a:t>
                      </a:r>
                      <a:r>
                        <a:rPr lang="en-US" sz="1800" baseline="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Sesuai</a:t>
                      </a:r>
                      <a:r>
                        <a:rPr lang="en-US" sz="1800" baseline="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baseline="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Aturan</a:t>
                      </a:r>
                      <a:r>
                        <a:rPr lang="en-US" sz="1800" baseline="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baseline="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Ketenagakerjaan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82,11  %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381778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MASUKAN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Anggaran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Rp.75.000.000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648072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KELUARAN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Terlaksananya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Konsolidasi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Pelaksanaan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Peningkatan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Intensitas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Pencegahan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PHK &amp; PHI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75 Perusahaan</a:t>
                      </a: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423498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HASIL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Kesepakatan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LKS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Bipartit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dalam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Penyelesaian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Perselisihan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Perburuhan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di Perusahaan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75 Perusahaan</a:t>
                      </a: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714380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MAFAAT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Terciptanya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Hubungan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Industrial yang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Harmonis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,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Dinamis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dan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Berkeadilan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100 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100 %</a:t>
                      </a: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157734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DAMPAK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Meningkatnya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Kesejahteraan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Pekerja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/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Buruh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dan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Pengusaha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di Kota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Serang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100 %</a:t>
                      </a: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157734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KELOMPOK</a:t>
                      </a:r>
                      <a:r>
                        <a:rPr lang="en-US" sz="1800" b="1" baseline="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SASARAN</a:t>
                      </a:r>
                      <a:endParaRPr lang="en-US" sz="1800" b="1" dirty="0" smtClean="0">
                        <a:effectLst/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Pekerja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/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Buruh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,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Pengusaha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dan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Pemerintah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"/>
            <a:ext cx="8501122" cy="1142984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800" b="1" dirty="0" smtClean="0"/>
              <a:t>PROGRAM KEGIATAN STRATEGIS  TA 2019</a:t>
            </a:r>
            <a:br>
              <a:rPr lang="en-US" sz="2800" b="1" dirty="0" smtClean="0"/>
            </a:br>
            <a:r>
              <a:rPr lang="en-US" sz="2000" b="1" dirty="0" smtClean="0"/>
              <a:t>PROGRAM : </a:t>
            </a:r>
            <a:r>
              <a:rPr lang="fi-FI" sz="2000" b="1" dirty="0" smtClean="0"/>
              <a:t>Penyelenggaraan Transmigrasi                                               </a:t>
            </a:r>
            <a:r>
              <a:rPr lang="en-US" sz="2000" b="1" dirty="0" smtClean="0"/>
              <a:t>                         KEGIATAN</a:t>
            </a:r>
            <a:r>
              <a:rPr lang="en-US" sz="1800" b="1" dirty="0" smtClean="0"/>
              <a:t> : </a:t>
            </a:r>
            <a:r>
              <a:rPr lang="fi-FI" sz="2000" b="1" dirty="0" smtClean="0"/>
              <a:t>Peningkatan Sumber Daya Manusia Bagi Calon Transmigran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 </a:t>
            </a:r>
            <a:br>
              <a:rPr lang="en-US" sz="2000" b="1" dirty="0" smtClean="0"/>
            </a:br>
            <a:endParaRPr lang="en-US" sz="20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23528" y="1700808"/>
          <a:ext cx="8429688" cy="4615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6196"/>
                <a:gridCol w="3961940"/>
                <a:gridCol w="2711552"/>
              </a:tblGrid>
              <a:tr h="416046">
                <a:tc>
                  <a:txBody>
                    <a:bodyPr/>
                    <a:lstStyle/>
                    <a:p>
                      <a:r>
                        <a:rPr lang="en-US" dirty="0" smtClean="0"/>
                        <a:t>INDIKATOR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TOLOK</a:t>
                      </a:r>
                      <a:r>
                        <a:rPr lang="en-US" baseline="0" dirty="0" smtClean="0"/>
                        <a:t> UKUR  KINERJA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TARGET</a:t>
                      </a:r>
                      <a:r>
                        <a:rPr lang="en-US" baseline="0" dirty="0" smtClean="0"/>
                        <a:t> KINERJA</a:t>
                      </a:r>
                      <a:endParaRPr lang="en-US" dirty="0"/>
                    </a:p>
                  </a:txBody>
                  <a:tcPr/>
                </a:tc>
              </a:tr>
              <a:tr h="592067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CAPAIAN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Transmigran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 Yang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Ditempatkan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100%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420647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MASUKAN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Anggaran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Rp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. 75.000.000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648072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KELUARAN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Pelatihan</a:t>
                      </a:r>
                      <a:r>
                        <a:rPr lang="en-US" sz="1800" baseline="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baseline="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Bagi</a:t>
                      </a:r>
                      <a:r>
                        <a:rPr lang="en-US" sz="1800" baseline="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baseline="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Calon</a:t>
                      </a:r>
                      <a:r>
                        <a:rPr lang="en-US" sz="1800" baseline="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baseline="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Transmigran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r>
                        <a:rPr lang="en-US" sz="1800" baseline="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4 </a:t>
                      </a:r>
                      <a:r>
                        <a:rPr lang="en-US" sz="1800" baseline="0" dirty="0" err="1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Kegiatan</a:t>
                      </a: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423498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HASIL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Peningkatan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Sumber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Daya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Manusia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Bagi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Calon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Transmigran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15</a:t>
                      </a:r>
                      <a:r>
                        <a:rPr lang="en-US" sz="1800" baseline="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KK</a:t>
                      </a: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704546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MAFAAT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Calon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Transmigran</a:t>
                      </a: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Sejumlah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15</a:t>
                      </a:r>
                      <a:r>
                        <a:rPr lang="en-US" sz="1800" baseline="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KK</a:t>
                      </a: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157734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DAMPAK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Calon</a:t>
                      </a:r>
                      <a:r>
                        <a:rPr lang="en-US" sz="1800" baseline="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baseline="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Transmigran</a:t>
                      </a:r>
                      <a:r>
                        <a:rPr lang="en-US" sz="1800" baseline="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baseline="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Mendapatkan</a:t>
                      </a:r>
                      <a:r>
                        <a:rPr lang="en-US" sz="1800" baseline="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baseline="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Bekal</a:t>
                      </a:r>
                      <a:r>
                        <a:rPr lang="en-US" sz="1800" baseline="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800" baseline="0" dirty="0" err="1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Pengetahuan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100%</a:t>
                      </a: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1800" dirty="0" smtClean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157734">
                <a:tc>
                  <a:txBody>
                    <a:bodyPr/>
                    <a:lstStyle/>
                    <a:p>
                      <a:pPr algn="l">
                        <a:spcBef>
                          <a:spcPts val="480"/>
                        </a:spcBef>
                        <a:spcAft>
                          <a:spcPts val="480"/>
                        </a:spcAft>
                        <a:tabLst>
                          <a:tab pos="342900" algn="l"/>
                        </a:tabLst>
                      </a:pPr>
                      <a:r>
                        <a:rPr lang="en-US" sz="1800" b="1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KELOMPOK</a:t>
                      </a:r>
                      <a:r>
                        <a:rPr lang="en-US" sz="1800" b="1" baseline="0" dirty="0" smtClean="0">
                          <a:effectLst/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SASARAN</a:t>
                      </a:r>
                      <a:endParaRPr lang="en-US" sz="1800" b="1" dirty="0" smtClean="0">
                        <a:effectLst/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MASYARAKAT </a:t>
                      </a:r>
                      <a:r>
                        <a:rPr lang="en-US" sz="1800" baseline="0" dirty="0" smtClean="0">
                          <a:effectLst/>
                          <a:latin typeface="Calibri" panose="020F05020202040302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KOTA SERANG/ CALON TRANSMIGRAN</a:t>
                      </a:r>
                      <a:endParaRPr lang="en-US" sz="1800" dirty="0">
                        <a:effectLst/>
                        <a:latin typeface="Calibri" panose="020F05020202040302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/>
          <p:nvPr/>
        </p:nvGrpSpPr>
        <p:grpSpPr bwMode="auto">
          <a:xfrm>
            <a:off x="2483768" y="1628800"/>
            <a:ext cx="4572000" cy="4039344"/>
            <a:chOff x="-3056625" y="629578"/>
            <a:chExt cx="4572032" cy="2857520"/>
          </a:xfrm>
        </p:grpSpPr>
        <p:sp>
          <p:nvSpPr>
            <p:cNvPr id="3" name="Oval Callout 2"/>
            <p:cNvSpPr/>
            <p:nvPr/>
          </p:nvSpPr>
          <p:spPr>
            <a:xfrm>
              <a:off x="-3056625" y="629578"/>
              <a:ext cx="4572032" cy="2857520"/>
            </a:xfrm>
            <a:prstGeom prst="wedgeEllipseCallout">
              <a:avLst>
                <a:gd name="adj1" fmla="val -62328"/>
                <a:gd name="adj2" fmla="val 38327"/>
              </a:avLst>
            </a:prstGeom>
            <a:solidFill>
              <a:srgbClr val="E6F46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SG" dirty="0"/>
            </a:p>
          </p:txBody>
        </p:sp>
        <p:sp>
          <p:nvSpPr>
            <p:cNvPr id="4" name="WordArt 7"/>
            <p:cNvSpPr>
              <a:spLocks noChangeArrowheads="1" noChangeShapeType="1" noTextEdit="1"/>
            </p:cNvSpPr>
            <p:nvPr/>
          </p:nvSpPr>
          <p:spPr bwMode="gray">
            <a:xfrm>
              <a:off x="-2735155" y="1738300"/>
              <a:ext cx="3929091" cy="1038228"/>
            </a:xfrm>
            <a:prstGeom prst="rect">
              <a:avLst/>
            </a:prstGeom>
          </p:spPr>
          <p:txBody>
            <a:bodyPr wrap="none" fromWordArt="1">
              <a:prstTxWarp prst="textDeflate">
                <a:avLst>
                  <a:gd name="adj" fmla="val 0"/>
                </a:avLst>
              </a:prstTxWarp>
            </a:bodyPr>
            <a:lstStyle/>
            <a:p>
              <a:pPr algn="ctr"/>
              <a:r>
                <a:rPr lang="en-US" sz="5400" b="1" kern="10" dirty="0" err="1">
                  <a:ln w="28575">
                    <a:solidFill>
                      <a:schemeClr val="tx1"/>
                    </a:solidFill>
                    <a:round/>
                  </a:ln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  <a:latin typeface="Verdana" panose="020B0604030504040204"/>
                  <a:ea typeface="Verdana" panose="020B0604030504040204"/>
                  <a:cs typeface="Verdana" panose="020B0604030504040204"/>
                </a:rPr>
                <a:t>Terima</a:t>
              </a:r>
              <a:r>
                <a:rPr lang="en-US" sz="5400" b="1" kern="10" dirty="0">
                  <a:ln w="28575">
                    <a:solidFill>
                      <a:schemeClr val="tx1"/>
                    </a:solidFill>
                    <a:round/>
                  </a:ln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  <a:latin typeface="Verdana" panose="020B0604030504040204"/>
                  <a:ea typeface="Verdana" panose="020B0604030504040204"/>
                  <a:cs typeface="Verdana" panose="020B0604030504040204"/>
                </a:rPr>
                <a:t> </a:t>
              </a:r>
              <a:r>
                <a:rPr lang="en-US" sz="5400" b="1" kern="10" dirty="0" err="1">
                  <a:ln w="28575">
                    <a:solidFill>
                      <a:schemeClr val="tx1"/>
                    </a:solidFill>
                    <a:round/>
                  </a:ln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  <a:latin typeface="Verdana" panose="020B0604030504040204"/>
                  <a:ea typeface="Verdana" panose="020B0604030504040204"/>
                  <a:cs typeface="Verdana" panose="020B0604030504040204"/>
                </a:rPr>
                <a:t>Kasih</a:t>
              </a:r>
              <a:r>
                <a:rPr lang="en-US" sz="5400" b="1" kern="10" dirty="0">
                  <a:ln w="28575">
                    <a:solidFill>
                      <a:schemeClr val="tx1"/>
                    </a:solidFill>
                    <a:round/>
                  </a:ln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  <a:latin typeface="Verdana" panose="020B0604030504040204"/>
                  <a:ea typeface="Verdana" panose="020B0604030504040204"/>
                  <a:cs typeface="Verdana" panose="020B0604030504040204"/>
                </a:rPr>
                <a:t> 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b="1" dirty="0"/>
              <a:t>PERATURAN WALIKOTASERANG NOMOR 13 TAHUN 2017 TENTANG </a:t>
            </a:r>
            <a:br>
              <a:rPr lang="en-US" sz="1600" b="1" dirty="0"/>
            </a:br>
            <a:r>
              <a:rPr lang="en-US" sz="1600" b="1" dirty="0"/>
              <a:t> KEDUDUKAN, SUSUNAN ORGANISASI, TUGAS DAN FUNGSI</a:t>
            </a:r>
            <a:br>
              <a:rPr lang="en-US" sz="1600" b="1" dirty="0"/>
            </a:br>
            <a:r>
              <a:rPr lang="en-US" sz="1600" b="1" dirty="0"/>
              <a:t>SERTA TATA KERJA DINAS TENAGA KERJA DAN TRANSMIGRASI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80920" cy="5589240"/>
          </a:xfrm>
        </p:spPr>
        <p:txBody>
          <a:bodyPr>
            <a:noAutofit/>
          </a:bodyPr>
          <a:lstStyle/>
          <a:p>
            <a:pPr lvl="0"/>
            <a:r>
              <a:rPr lang="en-US" sz="1600" b="1" dirty="0" err="1"/>
              <a:t>Unsur</a:t>
            </a:r>
            <a:r>
              <a:rPr lang="en-US" sz="1600" b="1" dirty="0"/>
              <a:t> </a:t>
            </a:r>
            <a:r>
              <a:rPr lang="en-US" sz="1600" b="1" dirty="0" err="1"/>
              <a:t>Pelaksana</a:t>
            </a:r>
            <a:r>
              <a:rPr lang="en-US" sz="1600" b="1" dirty="0"/>
              <a:t> </a:t>
            </a:r>
            <a:r>
              <a:rPr lang="en-US" sz="1600" b="1" dirty="0" err="1"/>
              <a:t>adalah</a:t>
            </a:r>
            <a:r>
              <a:rPr lang="en-US" sz="1600" b="1" dirty="0"/>
              <a:t> </a:t>
            </a:r>
            <a:r>
              <a:rPr lang="en-US" sz="1600" b="1" dirty="0" err="1"/>
              <a:t>Bidang</a:t>
            </a:r>
            <a:r>
              <a:rPr lang="en-US" sz="1600" b="1" dirty="0"/>
              <a:t>, </a:t>
            </a:r>
            <a:r>
              <a:rPr lang="en-US" sz="1600" b="1" dirty="0" err="1"/>
              <a:t>terdiri</a:t>
            </a:r>
            <a:r>
              <a:rPr lang="en-US" sz="1600" b="1" dirty="0"/>
              <a:t> </a:t>
            </a:r>
            <a:r>
              <a:rPr lang="en-US" sz="1600" b="1" dirty="0" err="1"/>
              <a:t>dari</a:t>
            </a:r>
            <a:r>
              <a:rPr lang="en-US" sz="1600" b="1" dirty="0"/>
              <a:t> :</a:t>
            </a:r>
          </a:p>
          <a:p>
            <a:pPr lvl="0"/>
            <a:endParaRPr lang="en-US" sz="1600" b="1" dirty="0"/>
          </a:p>
          <a:p>
            <a:pPr lvl="0"/>
            <a:r>
              <a:rPr lang="en-US" sz="1600" b="1" dirty="0" err="1"/>
              <a:t>Bidang</a:t>
            </a:r>
            <a:r>
              <a:rPr lang="en-US" sz="1600" b="1" dirty="0"/>
              <a:t> </a:t>
            </a:r>
            <a:r>
              <a:rPr lang="en-US" sz="1600" b="1" dirty="0" err="1"/>
              <a:t>Pelatihan</a:t>
            </a:r>
            <a:r>
              <a:rPr lang="en-US" sz="1600" b="1" dirty="0"/>
              <a:t> </a:t>
            </a:r>
            <a:r>
              <a:rPr lang="en-US" sz="1600" b="1" dirty="0" err="1"/>
              <a:t>Kerja</a:t>
            </a:r>
            <a:r>
              <a:rPr lang="en-US" sz="1600" b="1" dirty="0"/>
              <a:t> </a:t>
            </a:r>
            <a:r>
              <a:rPr lang="en-US" sz="1600" b="1" dirty="0" err="1"/>
              <a:t>dan</a:t>
            </a:r>
            <a:r>
              <a:rPr lang="en-US" sz="1600" b="1" dirty="0"/>
              <a:t> </a:t>
            </a:r>
            <a:r>
              <a:rPr lang="en-US" sz="1600" b="1" dirty="0" err="1"/>
              <a:t>Produktifitas</a:t>
            </a:r>
            <a:r>
              <a:rPr lang="en-US" sz="1600" b="1" dirty="0"/>
              <a:t>, </a:t>
            </a:r>
            <a:r>
              <a:rPr lang="en-US" sz="1600" b="1" dirty="0" err="1"/>
              <a:t>membawahi</a:t>
            </a:r>
            <a:r>
              <a:rPr lang="en-US" sz="1600" b="1" dirty="0"/>
              <a:t> </a:t>
            </a:r>
            <a:r>
              <a:rPr lang="en-US" sz="1600" dirty="0"/>
              <a:t>:</a:t>
            </a:r>
          </a:p>
          <a:p>
            <a:pPr marL="0" lvl="0" indent="0">
              <a:buNone/>
            </a:pPr>
            <a:r>
              <a:rPr lang="en-US" sz="1600" dirty="0"/>
              <a:t>       - </a:t>
            </a:r>
            <a:r>
              <a:rPr lang="en-US" sz="1600" dirty="0" err="1"/>
              <a:t>Seksi</a:t>
            </a:r>
            <a:r>
              <a:rPr lang="en-US" sz="1600" dirty="0"/>
              <a:t>  </a:t>
            </a:r>
            <a:r>
              <a:rPr lang="en-US" sz="1600" dirty="0" err="1"/>
              <a:t>Kelembagaan</a:t>
            </a:r>
            <a:r>
              <a:rPr lang="en-US" sz="1600" dirty="0"/>
              <a:t> </a:t>
            </a:r>
            <a:r>
              <a:rPr lang="en-US" sz="1600" dirty="0" err="1"/>
              <a:t>Pelatihan</a:t>
            </a:r>
            <a:r>
              <a:rPr lang="en-US" sz="1600" dirty="0"/>
              <a:t>;</a:t>
            </a:r>
          </a:p>
          <a:p>
            <a:pPr marL="0" lvl="0" indent="0">
              <a:buNone/>
            </a:pPr>
            <a:r>
              <a:rPr lang="en-US" sz="1600" dirty="0"/>
              <a:t>       - </a:t>
            </a:r>
            <a:r>
              <a:rPr lang="en-US" sz="1600" dirty="0" err="1"/>
              <a:t>Seksi</a:t>
            </a:r>
            <a:r>
              <a:rPr lang="en-US" sz="1600" dirty="0"/>
              <a:t> </a:t>
            </a:r>
            <a:r>
              <a:rPr lang="en-US" sz="1600" dirty="0" err="1"/>
              <a:t>Penyelenggaraan</a:t>
            </a:r>
            <a:r>
              <a:rPr lang="en-US" sz="1600" dirty="0"/>
              <a:t> </a:t>
            </a:r>
            <a:r>
              <a:rPr lang="en-US" sz="1600" dirty="0" err="1"/>
              <a:t>Pelatihan</a:t>
            </a:r>
            <a:r>
              <a:rPr lang="en-US" sz="1600" dirty="0"/>
              <a:t>;</a:t>
            </a:r>
          </a:p>
          <a:p>
            <a:pPr marL="0" lvl="0" indent="0">
              <a:buNone/>
            </a:pPr>
            <a:r>
              <a:rPr lang="en-US" sz="1600" dirty="0"/>
              <a:t>       - </a:t>
            </a:r>
            <a:r>
              <a:rPr lang="en-US" sz="1600" dirty="0" err="1"/>
              <a:t>Seksi</a:t>
            </a:r>
            <a:r>
              <a:rPr lang="en-US" sz="1600" dirty="0"/>
              <a:t> </a:t>
            </a:r>
            <a:r>
              <a:rPr lang="en-US" sz="1600" dirty="0" err="1"/>
              <a:t>Peningkatan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Analisis</a:t>
            </a:r>
            <a:r>
              <a:rPr lang="en-US" sz="1600" dirty="0"/>
              <a:t> </a:t>
            </a:r>
            <a:r>
              <a:rPr lang="en-US" sz="1600" dirty="0" err="1" smtClean="0"/>
              <a:t>Produktifitas</a:t>
            </a:r>
            <a:endParaRPr lang="en-US" sz="1600" b="1" dirty="0"/>
          </a:p>
          <a:p>
            <a:pPr lvl="0"/>
            <a:r>
              <a:rPr lang="en-US" sz="1600" b="1" dirty="0" err="1" smtClean="0"/>
              <a:t>Bidang</a:t>
            </a:r>
            <a:r>
              <a:rPr lang="en-US" sz="1600" b="1" dirty="0" smtClean="0"/>
              <a:t> </a:t>
            </a:r>
            <a:r>
              <a:rPr lang="en-US" sz="1600" b="1" dirty="0" err="1"/>
              <a:t>Penempatan</a:t>
            </a:r>
            <a:r>
              <a:rPr lang="en-US" sz="1600" b="1" dirty="0"/>
              <a:t> </a:t>
            </a:r>
            <a:r>
              <a:rPr lang="en-US" sz="1600" b="1" dirty="0" err="1"/>
              <a:t>Tenaga</a:t>
            </a:r>
            <a:r>
              <a:rPr lang="en-US" sz="1600" b="1" dirty="0"/>
              <a:t> </a:t>
            </a:r>
            <a:r>
              <a:rPr lang="en-US" sz="1600" b="1" dirty="0" err="1"/>
              <a:t>Kerja</a:t>
            </a:r>
            <a:r>
              <a:rPr lang="en-US" sz="1600" b="1" dirty="0"/>
              <a:t> </a:t>
            </a:r>
            <a:r>
              <a:rPr lang="en-US" sz="1600" b="1" dirty="0" err="1"/>
              <a:t>dan</a:t>
            </a:r>
            <a:r>
              <a:rPr lang="en-US" sz="1600" b="1" dirty="0"/>
              <a:t> </a:t>
            </a:r>
            <a:r>
              <a:rPr lang="en-US" sz="1600" b="1" dirty="0" err="1"/>
              <a:t>Perluasan</a:t>
            </a:r>
            <a:r>
              <a:rPr lang="en-US" sz="1600" b="1" dirty="0"/>
              <a:t> </a:t>
            </a:r>
            <a:r>
              <a:rPr lang="en-US" sz="1600" b="1" dirty="0" err="1"/>
              <a:t>Kesempata</a:t>
            </a:r>
            <a:r>
              <a:rPr lang="en-US" sz="1600" b="1" dirty="0"/>
              <a:t> </a:t>
            </a:r>
            <a:r>
              <a:rPr lang="en-US" sz="1600" b="1" dirty="0" err="1"/>
              <a:t>Kerja</a:t>
            </a:r>
            <a:r>
              <a:rPr lang="en-US" sz="1600" b="1" dirty="0"/>
              <a:t>, </a:t>
            </a:r>
            <a:r>
              <a:rPr lang="en-US" sz="1600" b="1" dirty="0" err="1"/>
              <a:t>membawahi</a:t>
            </a:r>
            <a:r>
              <a:rPr lang="en-US" sz="1600" b="1" dirty="0"/>
              <a:t>:</a:t>
            </a:r>
          </a:p>
          <a:p>
            <a:pPr marL="0" lvl="0" indent="0">
              <a:buNone/>
            </a:pPr>
            <a:r>
              <a:rPr lang="en-US" sz="1600" dirty="0" smtClean="0"/>
              <a:t>      - </a:t>
            </a:r>
            <a:r>
              <a:rPr lang="en-US" sz="1600" dirty="0" err="1" smtClean="0"/>
              <a:t>Seksi</a:t>
            </a:r>
            <a:r>
              <a:rPr lang="en-US" sz="1600" dirty="0" smtClean="0"/>
              <a:t>  </a:t>
            </a:r>
            <a:r>
              <a:rPr lang="en-US" sz="1600" dirty="0" err="1"/>
              <a:t>Penempatan</a:t>
            </a:r>
            <a:r>
              <a:rPr lang="en-US" sz="1600" dirty="0"/>
              <a:t> </a:t>
            </a:r>
            <a:r>
              <a:rPr lang="en-US" sz="1600" dirty="0" err="1"/>
              <a:t>Tenaga</a:t>
            </a:r>
            <a:r>
              <a:rPr lang="en-US" sz="1600" dirty="0"/>
              <a:t> </a:t>
            </a:r>
            <a:r>
              <a:rPr lang="en-US" sz="1600" dirty="0" err="1"/>
              <a:t>Kerja</a:t>
            </a:r>
            <a:r>
              <a:rPr lang="en-US" sz="1600" dirty="0"/>
              <a:t>;</a:t>
            </a:r>
          </a:p>
          <a:p>
            <a:pPr marL="0" lvl="0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- </a:t>
            </a:r>
            <a:r>
              <a:rPr lang="en-US" sz="1600" dirty="0" err="1" smtClean="0"/>
              <a:t>Seksi</a:t>
            </a:r>
            <a:r>
              <a:rPr lang="en-US" sz="1600" dirty="0" smtClean="0"/>
              <a:t> </a:t>
            </a:r>
            <a:r>
              <a:rPr lang="en-US" sz="1600" dirty="0" err="1"/>
              <a:t>Perlindungan</a:t>
            </a:r>
            <a:r>
              <a:rPr lang="en-US" sz="1600" dirty="0"/>
              <a:t> </a:t>
            </a:r>
            <a:r>
              <a:rPr lang="en-US" sz="1600" dirty="0" err="1"/>
              <a:t>Tenaga</a:t>
            </a:r>
            <a:r>
              <a:rPr lang="en-US" sz="1600" dirty="0"/>
              <a:t> </a:t>
            </a:r>
            <a:r>
              <a:rPr lang="en-US" sz="1600" dirty="0" err="1"/>
              <a:t>Kerja</a:t>
            </a:r>
            <a:r>
              <a:rPr lang="en-US" sz="1600" dirty="0"/>
              <a:t> </a:t>
            </a:r>
            <a:r>
              <a:rPr lang="en-US" sz="1600" dirty="0" err="1"/>
              <a:t>Luar</a:t>
            </a:r>
            <a:r>
              <a:rPr lang="en-US" sz="1600" dirty="0"/>
              <a:t> </a:t>
            </a:r>
            <a:r>
              <a:rPr lang="en-US" sz="1600" dirty="0" err="1" smtClean="0"/>
              <a:t>Negeri</a:t>
            </a:r>
            <a:r>
              <a:rPr lang="en-US" sz="1600" dirty="0" smtClean="0"/>
              <a:t>;</a:t>
            </a:r>
          </a:p>
          <a:p>
            <a:pPr marL="0" lvl="0" indent="0">
              <a:buNone/>
            </a:pPr>
            <a:r>
              <a:rPr lang="en-US" sz="1600" dirty="0" smtClean="0"/>
              <a:t>      - </a:t>
            </a:r>
            <a:r>
              <a:rPr lang="en-US" sz="1600" dirty="0" err="1" smtClean="0"/>
              <a:t>Seksi</a:t>
            </a:r>
            <a:r>
              <a:rPr lang="en-US" sz="1600" dirty="0" smtClean="0"/>
              <a:t> </a:t>
            </a:r>
            <a:r>
              <a:rPr lang="en-US" sz="1600" dirty="0" err="1" smtClean="0"/>
              <a:t>Pengembangan</a:t>
            </a:r>
            <a:r>
              <a:rPr lang="en-US" sz="1600" dirty="0" smtClean="0"/>
              <a:t> </a:t>
            </a:r>
            <a:r>
              <a:rPr lang="en-US" sz="1600" dirty="0" err="1" smtClean="0"/>
              <a:t>dan</a:t>
            </a:r>
            <a:r>
              <a:rPr lang="en-US" sz="1600" dirty="0" smtClean="0"/>
              <a:t> </a:t>
            </a:r>
            <a:r>
              <a:rPr lang="en-US" sz="1600" dirty="0" err="1" smtClean="0"/>
              <a:t>Perluasan</a:t>
            </a:r>
            <a:r>
              <a:rPr lang="en-US" sz="1600" dirty="0" smtClean="0"/>
              <a:t> </a:t>
            </a:r>
            <a:r>
              <a:rPr lang="en-US" sz="1600" dirty="0" err="1" smtClean="0"/>
              <a:t>Kesempatan</a:t>
            </a:r>
            <a:r>
              <a:rPr lang="en-US" sz="1600" dirty="0" smtClean="0"/>
              <a:t> </a:t>
            </a:r>
            <a:r>
              <a:rPr lang="en-US" sz="1600" dirty="0" err="1" smtClean="0"/>
              <a:t>Kerja</a:t>
            </a:r>
            <a:r>
              <a:rPr lang="en-US" sz="1600" dirty="0" smtClean="0"/>
              <a:t>;</a:t>
            </a:r>
          </a:p>
          <a:p>
            <a:pPr lvl="0"/>
            <a:r>
              <a:rPr lang="en-US" sz="1600" b="1" dirty="0" err="1" smtClean="0"/>
              <a:t>BidangHubungan</a:t>
            </a:r>
            <a:r>
              <a:rPr lang="en-US" sz="1600" b="1" dirty="0" smtClean="0"/>
              <a:t> </a:t>
            </a:r>
            <a:r>
              <a:rPr lang="en-US" sz="1600" b="1" dirty="0"/>
              <a:t>Industrial  </a:t>
            </a:r>
            <a:r>
              <a:rPr lang="en-US" sz="1600" b="1" dirty="0" err="1"/>
              <a:t>dan</a:t>
            </a:r>
            <a:r>
              <a:rPr lang="en-US" sz="1600" b="1" dirty="0"/>
              <a:t> </a:t>
            </a:r>
            <a:r>
              <a:rPr lang="en-US" sz="1600" b="1" dirty="0" err="1"/>
              <a:t>Jaminan</a:t>
            </a:r>
            <a:r>
              <a:rPr lang="en-US" sz="1600" b="1" dirty="0"/>
              <a:t> </a:t>
            </a:r>
            <a:r>
              <a:rPr lang="en-US" sz="1600" b="1" dirty="0" err="1"/>
              <a:t>Sosial</a:t>
            </a:r>
            <a:r>
              <a:rPr lang="en-US" sz="1600" b="1" dirty="0"/>
              <a:t> </a:t>
            </a:r>
            <a:r>
              <a:rPr lang="en-US" sz="1600" b="1" dirty="0" err="1"/>
              <a:t>Tenaga</a:t>
            </a:r>
            <a:r>
              <a:rPr lang="en-US" sz="1600" b="1" dirty="0"/>
              <a:t> </a:t>
            </a:r>
            <a:r>
              <a:rPr lang="en-US" sz="1600" b="1" dirty="0" err="1"/>
              <a:t>Kerja</a:t>
            </a:r>
            <a:r>
              <a:rPr lang="en-US" sz="1600" b="1" dirty="0"/>
              <a:t>, </a:t>
            </a:r>
            <a:r>
              <a:rPr lang="en-US" sz="1600" b="1" dirty="0" err="1"/>
              <a:t>membawahi</a:t>
            </a:r>
            <a:r>
              <a:rPr lang="en-US" sz="1600" b="1" dirty="0"/>
              <a:t> :</a:t>
            </a:r>
          </a:p>
          <a:p>
            <a:pPr marL="0" lvl="0" indent="0">
              <a:buNone/>
            </a:pPr>
            <a:r>
              <a:rPr lang="en-US" sz="1600" dirty="0" smtClean="0"/>
              <a:t>      - </a:t>
            </a:r>
            <a:r>
              <a:rPr lang="en-US" sz="1600" dirty="0" err="1" smtClean="0"/>
              <a:t>Seksi</a:t>
            </a:r>
            <a:r>
              <a:rPr lang="en-US" sz="1600" dirty="0" smtClean="0"/>
              <a:t> </a:t>
            </a:r>
            <a:r>
              <a:rPr lang="en-US" sz="1600" dirty="0" err="1"/>
              <a:t>Persyaratan</a:t>
            </a:r>
            <a:r>
              <a:rPr lang="en-US" sz="1600" dirty="0"/>
              <a:t> </a:t>
            </a:r>
            <a:r>
              <a:rPr lang="en-US" sz="1600" dirty="0" err="1" smtClean="0"/>
              <a:t>Kerja</a:t>
            </a:r>
            <a:r>
              <a:rPr lang="en-US" sz="1600" dirty="0" smtClean="0"/>
              <a:t>;</a:t>
            </a:r>
          </a:p>
          <a:p>
            <a:pPr marL="0" lvl="0" indent="0">
              <a:buNone/>
            </a:pPr>
            <a:r>
              <a:rPr lang="en-US" sz="1600" dirty="0" smtClean="0"/>
              <a:t>      - </a:t>
            </a:r>
            <a:r>
              <a:rPr lang="en-US" sz="1600" dirty="0" err="1" smtClean="0"/>
              <a:t>Seksi</a:t>
            </a:r>
            <a:r>
              <a:rPr lang="en-US" sz="1600" dirty="0" smtClean="0"/>
              <a:t> </a:t>
            </a:r>
            <a:r>
              <a:rPr lang="en-US" sz="1600" dirty="0" err="1" smtClean="0"/>
              <a:t>Pengupahan</a:t>
            </a:r>
            <a:r>
              <a:rPr lang="en-US" sz="1600" dirty="0" smtClean="0"/>
              <a:t> </a:t>
            </a:r>
            <a:r>
              <a:rPr lang="en-US" sz="1600" dirty="0" err="1" smtClean="0"/>
              <a:t>dan</a:t>
            </a:r>
            <a:r>
              <a:rPr lang="en-US" sz="1600" dirty="0" smtClean="0"/>
              <a:t> </a:t>
            </a:r>
            <a:r>
              <a:rPr lang="en-US" sz="1600" dirty="0" err="1" smtClean="0"/>
              <a:t>Jaminan</a:t>
            </a:r>
            <a:r>
              <a:rPr lang="en-US" sz="1600" dirty="0" smtClean="0"/>
              <a:t> </a:t>
            </a:r>
            <a:r>
              <a:rPr lang="en-US" sz="1600" dirty="0" err="1" smtClean="0"/>
              <a:t>Sosial</a:t>
            </a:r>
            <a:r>
              <a:rPr lang="en-US" sz="1600" dirty="0" smtClean="0"/>
              <a:t> </a:t>
            </a:r>
            <a:r>
              <a:rPr lang="en-US" sz="1600" dirty="0" err="1" smtClean="0"/>
              <a:t>Tenaga</a:t>
            </a:r>
            <a:r>
              <a:rPr lang="en-US" sz="1600" dirty="0" smtClean="0"/>
              <a:t> </a:t>
            </a:r>
            <a:r>
              <a:rPr lang="en-US" sz="1600" dirty="0" err="1" smtClean="0"/>
              <a:t>Kerja</a:t>
            </a:r>
            <a:r>
              <a:rPr lang="en-US" sz="1600" dirty="0" smtClean="0"/>
              <a:t>;</a:t>
            </a:r>
          </a:p>
          <a:p>
            <a:pPr marL="0" lvl="0" indent="0">
              <a:buNone/>
            </a:pPr>
            <a:r>
              <a:rPr lang="en-US" sz="1600" dirty="0" smtClean="0"/>
              <a:t>      - </a:t>
            </a:r>
            <a:r>
              <a:rPr lang="en-US" sz="1600" dirty="0" err="1" smtClean="0"/>
              <a:t>Seksi</a:t>
            </a:r>
            <a:r>
              <a:rPr lang="en-US" sz="1600" dirty="0" smtClean="0"/>
              <a:t> </a:t>
            </a:r>
            <a:r>
              <a:rPr lang="en-US" sz="1600" dirty="0" err="1"/>
              <a:t>Penyelesaian</a:t>
            </a:r>
            <a:r>
              <a:rPr lang="en-US" sz="1600" dirty="0"/>
              <a:t> </a:t>
            </a:r>
            <a:r>
              <a:rPr lang="en-US" sz="1600" dirty="0" err="1"/>
              <a:t>Perselisihan</a:t>
            </a:r>
            <a:r>
              <a:rPr lang="en-US" sz="1600" dirty="0"/>
              <a:t> </a:t>
            </a:r>
            <a:r>
              <a:rPr lang="en-US" sz="1600" dirty="0" err="1"/>
              <a:t>Hubungan</a:t>
            </a:r>
            <a:r>
              <a:rPr lang="en-US" sz="1600" dirty="0"/>
              <a:t> </a:t>
            </a:r>
            <a:r>
              <a:rPr lang="en-US" sz="1600" dirty="0" smtClean="0"/>
              <a:t>Industrial</a:t>
            </a:r>
            <a:endParaRPr lang="en-US" sz="1600" dirty="0"/>
          </a:p>
          <a:p>
            <a:pPr lvl="0"/>
            <a:r>
              <a:rPr lang="en-US" sz="1600" b="1" dirty="0" err="1"/>
              <a:t>Bidang</a:t>
            </a:r>
            <a:r>
              <a:rPr lang="en-US" sz="1600" b="1" dirty="0"/>
              <a:t> </a:t>
            </a:r>
            <a:r>
              <a:rPr lang="en-US" sz="1600" b="1" dirty="0" err="1"/>
              <a:t>Transmigrasi</a:t>
            </a:r>
            <a:r>
              <a:rPr lang="en-US" sz="1600" b="1" dirty="0" smtClean="0"/>
              <a:t>. </a:t>
            </a:r>
            <a:r>
              <a:rPr lang="en-US" sz="1600" b="1" dirty="0" err="1" smtClean="0"/>
              <a:t>Membawahi</a:t>
            </a:r>
            <a:r>
              <a:rPr lang="en-US" sz="1600" b="1" dirty="0" smtClean="0"/>
              <a:t> :</a:t>
            </a:r>
            <a:endParaRPr lang="en-US" sz="1600" b="1" dirty="0"/>
          </a:p>
          <a:p>
            <a:pPr marL="0" lvl="0" indent="0">
              <a:buNone/>
            </a:pPr>
            <a:r>
              <a:rPr lang="en-US" sz="1600" dirty="0" smtClean="0"/>
              <a:t>      -</a:t>
            </a:r>
            <a:r>
              <a:rPr lang="en-US" sz="1600" dirty="0"/>
              <a:t> </a:t>
            </a:r>
            <a:r>
              <a:rPr lang="en-US" sz="1600" dirty="0" err="1" smtClean="0"/>
              <a:t>Seksi</a:t>
            </a:r>
            <a:r>
              <a:rPr lang="en-US" sz="1600" dirty="0" smtClean="0"/>
              <a:t> </a:t>
            </a:r>
            <a:r>
              <a:rPr lang="en-US" sz="1600" dirty="0" err="1"/>
              <a:t>Informasi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Pengerahan</a:t>
            </a:r>
            <a:r>
              <a:rPr lang="en-US" sz="1600" dirty="0"/>
              <a:t>;</a:t>
            </a:r>
          </a:p>
          <a:p>
            <a:pPr marL="0" lvl="0" indent="0">
              <a:buNone/>
            </a:pPr>
            <a:r>
              <a:rPr lang="en-US" sz="1600" dirty="0" smtClean="0"/>
              <a:t>      - </a:t>
            </a:r>
            <a:r>
              <a:rPr lang="en-US" sz="1600" dirty="0" err="1" smtClean="0"/>
              <a:t>Seksi</a:t>
            </a:r>
            <a:r>
              <a:rPr lang="en-US" sz="1600" dirty="0" smtClean="0"/>
              <a:t> </a:t>
            </a:r>
            <a:r>
              <a:rPr lang="en-US" sz="1600" dirty="0" err="1"/>
              <a:t>Pemindahan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Penempatan</a:t>
            </a:r>
            <a:r>
              <a:rPr lang="en-US" sz="1600" dirty="0"/>
              <a:t>;</a:t>
            </a:r>
          </a:p>
          <a:p>
            <a:pPr marL="0" indent="0">
              <a:buNone/>
            </a:pPr>
            <a:r>
              <a:rPr lang="en-US" sz="1600" dirty="0" smtClean="0"/>
              <a:t>      - </a:t>
            </a:r>
            <a:r>
              <a:rPr lang="en-US" sz="1600" dirty="0" err="1" smtClean="0"/>
              <a:t>Seksi</a:t>
            </a:r>
            <a:r>
              <a:rPr lang="en-US" sz="1600" dirty="0" smtClean="0"/>
              <a:t> </a:t>
            </a:r>
            <a:r>
              <a:rPr lang="en-US" sz="1600" dirty="0" err="1"/>
              <a:t>Pembinaan</a:t>
            </a:r>
            <a:r>
              <a:rPr lang="en-US" sz="1600" dirty="0"/>
              <a:t> </a:t>
            </a:r>
            <a:r>
              <a:rPr lang="en-US" sz="1600" dirty="0" err="1"/>
              <a:t>Masyarakat</a:t>
            </a:r>
            <a:r>
              <a:rPr lang="en-US" sz="1600" dirty="0"/>
              <a:t> </a:t>
            </a:r>
          </a:p>
          <a:p>
            <a:endParaRPr lang="en-US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2201334" y="743857"/>
          <a:ext cx="5225142" cy="5731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Oval 3"/>
          <p:cNvSpPr/>
          <p:nvPr/>
        </p:nvSpPr>
        <p:spPr>
          <a:xfrm>
            <a:off x="0" y="2122714"/>
            <a:ext cx="2182849" cy="29754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730" tIns="33865" rIns="67730" bIns="33865"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20953" y="3211286"/>
            <a:ext cx="2104571" cy="1299498"/>
          </a:xfrm>
          <a:prstGeom prst="rect">
            <a:avLst/>
          </a:prstGeom>
        </p:spPr>
        <p:txBody>
          <a:bodyPr wrap="square" lIns="67730" tIns="33865" rIns="67730" bIns="33865">
            <a:spAutoFit/>
          </a:bodyPr>
          <a:lstStyle/>
          <a:p>
            <a:pPr algn="ctr" fontAlgn="t"/>
            <a:r>
              <a:rPr lang="id-ID" sz="2000" b="1" dirty="0">
                <a:latin typeface="Arial Narrow" panose="020B0606020202030204" pitchFamily="34" charset="0"/>
              </a:rPr>
              <a:t>T</a:t>
            </a:r>
            <a:r>
              <a:rPr lang="en-US" sz="2000" b="1" dirty="0">
                <a:latin typeface="Arial Narrow" panose="020B0606020202030204" pitchFamily="34" charset="0"/>
              </a:rPr>
              <a:t>ERWUJUDNYA KOTA PERADABAN YANG BERDAYA DAN BERBUDAYA</a:t>
            </a:r>
            <a:endParaRPr lang="id-ID" sz="2000" b="1" dirty="0">
              <a:latin typeface="Arial Narrow" panose="020B0606020202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45772" y="2426949"/>
            <a:ext cx="854929" cy="622389"/>
          </a:xfrm>
          <a:prstGeom prst="rect">
            <a:avLst/>
          </a:prstGeom>
        </p:spPr>
        <p:txBody>
          <a:bodyPr wrap="none" lIns="67730" tIns="33865" rIns="67730" bIns="33865">
            <a:spAutoFit/>
          </a:bodyPr>
          <a:lstStyle/>
          <a:p>
            <a:pPr algn="ctr" fontAlgn="b"/>
            <a:r>
              <a:rPr lang="id-ID" sz="3600" b="1" i="1" dirty="0">
                <a:solidFill>
                  <a:schemeClr val="bg1"/>
                </a:solidFill>
                <a:latin typeface="Arial Narrow" panose="020B0606020202030204" pitchFamily="34" charset="0"/>
              </a:rPr>
              <a:t>VISI</a:t>
            </a:r>
          </a:p>
        </p:txBody>
      </p:sp>
      <p:sp>
        <p:nvSpPr>
          <p:cNvPr id="7" name="Rectangle 6"/>
          <p:cNvSpPr/>
          <p:nvPr/>
        </p:nvSpPr>
        <p:spPr>
          <a:xfrm>
            <a:off x="2182849" y="1324429"/>
            <a:ext cx="867753" cy="437723"/>
          </a:xfrm>
          <a:prstGeom prst="rect">
            <a:avLst/>
          </a:prstGeom>
        </p:spPr>
        <p:txBody>
          <a:bodyPr wrap="none" lIns="67730" tIns="33865" rIns="67730" bIns="33865">
            <a:spAutoFit/>
          </a:bodyPr>
          <a:lstStyle/>
          <a:p>
            <a:pPr algn="ctr" fontAlgn="t"/>
            <a:r>
              <a:rPr lang="id-ID" sz="2400" b="1" i="1" dirty="0">
                <a:latin typeface="Arial Narrow" panose="020B0606020202030204" pitchFamily="34" charset="0"/>
              </a:rPr>
              <a:t>MISI</a:t>
            </a:r>
            <a:r>
              <a:rPr lang="en-US" sz="2400" b="1" i="1" dirty="0">
                <a:latin typeface="Arial Narrow" panose="020B0606020202030204" pitchFamily="34" charset="0"/>
              </a:rPr>
              <a:t> 1</a:t>
            </a:r>
            <a:endParaRPr lang="id-ID" sz="2400" b="1" i="1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03764" y="2773563"/>
            <a:ext cx="867753" cy="437723"/>
          </a:xfrm>
          <a:prstGeom prst="rect">
            <a:avLst/>
          </a:prstGeom>
        </p:spPr>
        <p:txBody>
          <a:bodyPr wrap="none" lIns="67730" tIns="33865" rIns="67730" bIns="33865">
            <a:spAutoFit/>
          </a:bodyPr>
          <a:lstStyle/>
          <a:p>
            <a:pPr algn="ctr" fontAlgn="t"/>
            <a:r>
              <a:rPr lang="id-ID" sz="2400" b="1" i="1" dirty="0">
                <a:latin typeface="Arial Narrow" panose="020B0606020202030204" pitchFamily="34" charset="0"/>
              </a:rPr>
              <a:t>MISI</a:t>
            </a:r>
            <a:r>
              <a:rPr lang="en-US" sz="2400" b="1" i="1" dirty="0">
                <a:latin typeface="Arial Narrow" panose="020B0606020202030204" pitchFamily="34" charset="0"/>
              </a:rPr>
              <a:t> 2</a:t>
            </a:r>
            <a:endParaRPr lang="id-ID" sz="2400" b="1" i="1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03764" y="4176600"/>
            <a:ext cx="867753" cy="437723"/>
          </a:xfrm>
          <a:prstGeom prst="rect">
            <a:avLst/>
          </a:prstGeom>
        </p:spPr>
        <p:txBody>
          <a:bodyPr wrap="none" lIns="67730" tIns="33865" rIns="67730" bIns="33865">
            <a:spAutoFit/>
          </a:bodyPr>
          <a:lstStyle/>
          <a:p>
            <a:pPr algn="ctr" fontAlgn="t"/>
            <a:r>
              <a:rPr lang="id-ID" sz="2400" b="1" i="1" dirty="0">
                <a:latin typeface="Arial Narrow" panose="020B0606020202030204" pitchFamily="34" charset="0"/>
              </a:rPr>
              <a:t>MISI</a:t>
            </a:r>
            <a:r>
              <a:rPr lang="en-US" sz="2400" b="1" i="1" dirty="0">
                <a:latin typeface="Arial Narrow" panose="020B0606020202030204" pitchFamily="34" charset="0"/>
              </a:rPr>
              <a:t> 3</a:t>
            </a:r>
            <a:endParaRPr lang="id-ID" sz="2400" b="1" i="1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34468" y="5315857"/>
            <a:ext cx="867753" cy="437723"/>
          </a:xfrm>
          <a:prstGeom prst="rect">
            <a:avLst/>
          </a:prstGeom>
        </p:spPr>
        <p:txBody>
          <a:bodyPr wrap="none" lIns="67730" tIns="33865" rIns="67730" bIns="33865">
            <a:spAutoFit/>
          </a:bodyPr>
          <a:lstStyle/>
          <a:p>
            <a:pPr algn="ctr" fontAlgn="t"/>
            <a:r>
              <a:rPr lang="id-ID" sz="2400" b="1" i="1" dirty="0">
                <a:latin typeface="Arial Narrow" panose="020B0606020202030204" pitchFamily="34" charset="0"/>
              </a:rPr>
              <a:t>MISI</a:t>
            </a:r>
            <a:r>
              <a:rPr lang="en-US" sz="2400" b="1" i="1" dirty="0">
                <a:latin typeface="Arial Narrow" panose="020B0606020202030204" pitchFamily="34" charset="0"/>
              </a:rPr>
              <a:t> 4</a:t>
            </a:r>
            <a:endParaRPr lang="id-ID" sz="2400" b="1" i="1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11" name="Picture 2" descr="D:\ub\UB_2018\KEGIATAN PENYUSUNAN RANCANGAN RPJMD\BAHAN BOGOR 7-9\contoh-visi-dan-misi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095" y="1143152"/>
            <a:ext cx="1717524" cy="4898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498061" y="69680"/>
            <a:ext cx="8290490" cy="53005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 lIns="67730" tIns="33865" rIns="67730" bIns="33865">
            <a:spAutoFit/>
          </a:bodyPr>
          <a:lstStyle/>
          <a:p>
            <a:pPr algn="ctr" fontAlgn="b"/>
            <a:r>
              <a:rPr lang="id-ID" sz="3000" b="1" i="1" dirty="0">
                <a:latin typeface="Arial Narrow" panose="020B0606020202030204" pitchFamily="34" charset="0"/>
              </a:rPr>
              <a:t>VISI</a:t>
            </a:r>
            <a:r>
              <a:rPr lang="en-US" sz="3000" b="1" i="1" dirty="0">
                <a:latin typeface="Arial Narrow" panose="020B0606020202030204" pitchFamily="34" charset="0"/>
              </a:rPr>
              <a:t>  &amp; MISI  WALIKOTA – WAKIL WALIKOTA TERPILIH</a:t>
            </a:r>
            <a:endParaRPr lang="id-ID" sz="3000" b="1" i="1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42455" y="90717"/>
          <a:ext cx="9001545" cy="7238500"/>
        </p:xfrm>
        <a:graphic>
          <a:graphicData uri="http://schemas.openxmlformats.org/drawingml/2006/table">
            <a:tbl>
              <a:tblPr/>
              <a:tblGrid>
                <a:gridCol w="3741460"/>
                <a:gridCol w="5260085"/>
              </a:tblGrid>
              <a:tr h="870857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id-ID" sz="23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MISI III : Meningkatkan Perekonomian Daerah dan Pemberdayaan </a:t>
                      </a:r>
                      <a:endParaRPr lang="id-ID" sz="2300" b="1" i="0" u="none" strike="noStrike" dirty="0" smtClean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  <a:p>
                      <a:pPr algn="ctr" fontAlgn="t"/>
                      <a:r>
                        <a:rPr lang="id-ID" sz="23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Masyarakat </a:t>
                      </a:r>
                      <a:r>
                        <a:rPr lang="id-ID" sz="23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yang berdaya saing</a:t>
                      </a:r>
                    </a:p>
                  </a:txBody>
                  <a:tcPr marL="4312" marR="4312" marT="7277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1549">
                <a:tc>
                  <a:txBody>
                    <a:bodyPr/>
                    <a:lstStyle/>
                    <a:p>
                      <a:pPr algn="ctr" fontAlgn="t"/>
                      <a:endParaRPr lang="id-ID" sz="19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  <a:p>
                      <a:pPr algn="ctr" fontAlgn="t"/>
                      <a:r>
                        <a:rPr lang="id-ID" sz="1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TUJUAN</a:t>
                      </a:r>
                      <a:endParaRPr lang="id-ID" sz="1900" b="0" i="0" u="none" strike="noStrike" dirty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312" marR="4312" marT="7277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d-ID" sz="19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  <a:p>
                      <a:pPr algn="ctr" fontAlgn="t"/>
                      <a:r>
                        <a:rPr lang="id-ID" sz="1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SASARAN</a:t>
                      </a:r>
                      <a:endParaRPr lang="id-ID" sz="1900" b="0" i="0" u="none" strike="noStrike" dirty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312" marR="4312" marT="7277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558820">
                <a:tc rowSpan="10">
                  <a:txBody>
                    <a:bodyPr/>
                    <a:lstStyle/>
                    <a:p>
                      <a:pPr marL="177800" indent="0" algn="l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Meningkatkan pertumbuhan ekonomi yang berkualitas dan inklusif berbasis potensi keunggulan lokal daerah.</a:t>
                      </a:r>
                    </a:p>
                    <a:p>
                      <a:pPr algn="l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</a:p>
                    <a:p>
                      <a:pPr algn="l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</a:p>
                    <a:p>
                      <a:pPr algn="l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</a:p>
                    <a:p>
                      <a:pPr algn="l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</a:p>
                    <a:p>
                      <a:pPr algn="l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</a:p>
                    <a:p>
                      <a:pPr algn="l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</a:p>
                    <a:p>
                      <a:pPr algn="l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</a:p>
                  </a:txBody>
                  <a:tcPr marL="4312" marR="4312" marT="7277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342900" algn="l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1. </a:t>
                      </a:r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Meningkatnya </a:t>
                      </a:r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pendapatan dan daya saing petani dan nelayan</a:t>
                      </a:r>
                    </a:p>
                  </a:txBody>
                  <a:tcPr marL="4312" marR="4312" marT="7277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7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6792" marR="6792" marT="7641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114300" algn="l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2. </a:t>
                      </a:r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Meningkatnya </a:t>
                      </a:r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ketahanan pangan </a:t>
                      </a:r>
                    </a:p>
                  </a:txBody>
                  <a:tcPr marL="4312" marR="4312" marT="7277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5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6792" marR="6792" marT="7641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06400" indent="-292100" algn="l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3. </a:t>
                      </a:r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Meningkatnya </a:t>
                      </a:r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kelembagaan koperasi yang sehat serta usaha mikro menjadi usaha kecil</a:t>
                      </a:r>
                    </a:p>
                  </a:txBody>
                  <a:tcPr marL="4312" marR="4312" marT="7277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2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6792" marR="6792" marT="7641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114300" algn="l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4. </a:t>
                      </a:r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Meningkatnya </a:t>
                      </a:r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pertumbuhan sektor perdagangan</a:t>
                      </a:r>
                    </a:p>
                  </a:txBody>
                  <a:tcPr marL="4312" marR="4312" marT="7277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2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6792" marR="6792" marT="7641" marB="0" anchor="b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14300" algn="l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5. </a:t>
                      </a:r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Meningkatnya </a:t>
                      </a:r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pertumbuhan sektor perindustrian</a:t>
                      </a:r>
                    </a:p>
                  </a:txBody>
                  <a:tcPr marL="4312" marR="4312" marT="7277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2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6792" marR="6792" marT="7641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14300" algn="l" fontAlgn="t"/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6. Meningkatnya </a:t>
                      </a:r>
                      <a: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destinasi dan daya </a:t>
                      </a:r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saing</a:t>
                      </a:r>
                    </a:p>
                    <a:p>
                      <a:pPr marL="0" indent="114300" algn="l" fontAlgn="t"/>
                      <a:r>
                        <a:rPr lang="sv-SE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     </a:t>
                      </a:r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pariwisata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312" marR="4312" marT="7277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9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6792" marR="6792" marT="7641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06400" indent="-292100" algn="l" fontAlgn="t"/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7. Meningkatnya </a:t>
                      </a:r>
                      <a: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kapasitas pemberdayaan masyarakat, pemberdayaan perempuan dan perlindungan anak</a:t>
                      </a:r>
                    </a:p>
                  </a:txBody>
                  <a:tcPr marL="4312" marR="4312" marT="7277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8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6792" marR="6792" marT="7641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14300" algn="l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8. </a:t>
                      </a:r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Meningkatnya </a:t>
                      </a:r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penanganan dan </a:t>
                      </a:r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pemberdayaan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  <a:p>
                      <a:pPr marL="0" indent="114300" algn="l" fontAlgn="t"/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    </a:t>
                      </a:r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PMKS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4312" marR="4312" marT="7277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6792" marR="6792" marT="7641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14300" algn="l" fontAlgn="t"/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9. </a:t>
                      </a:r>
                      <a:r>
                        <a:rPr lang="id-ID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Meningkatnya </a:t>
                      </a:r>
                      <a:r>
                        <a:rPr lang="id-ID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perluasan kesempatan kerja</a:t>
                      </a:r>
                    </a:p>
                  </a:txBody>
                  <a:tcPr marL="4312" marR="4312" marT="7277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8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6792" marR="6792" marT="7641" marB="0" anchor="b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20700" indent="-406400" algn="l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10.</a:t>
                      </a:r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Meningkatnya </a:t>
                      </a:r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iklim investasi yang berdaya saing dan berkualitas </a:t>
                      </a:r>
                    </a:p>
                  </a:txBody>
                  <a:tcPr marL="4312" marR="4312" marT="7277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406405"/>
            <a:ext cx="648072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ISU STRATEGIS DISNAKERTRANS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15616" y="2204864"/>
            <a:ext cx="7394806" cy="42473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err="1" smtClean="0"/>
              <a:t>Angka</a:t>
            </a:r>
            <a:r>
              <a:rPr lang="en-US" sz="2400" dirty="0" smtClean="0"/>
              <a:t> </a:t>
            </a:r>
            <a:r>
              <a:rPr lang="en-US" sz="2400" dirty="0" err="1" smtClean="0"/>
              <a:t>Pengangguran</a:t>
            </a:r>
            <a:r>
              <a:rPr lang="en-US" sz="2400" dirty="0" smtClean="0"/>
              <a:t> </a:t>
            </a:r>
            <a:r>
              <a:rPr lang="en-US" sz="2400" dirty="0" err="1" smtClean="0"/>
              <a:t>Masih</a:t>
            </a:r>
            <a:r>
              <a:rPr lang="en-US" sz="2400" dirty="0" smtClean="0"/>
              <a:t> </a:t>
            </a:r>
            <a:r>
              <a:rPr lang="en-US" sz="2400" dirty="0" err="1" smtClean="0"/>
              <a:t>Cukup</a:t>
            </a:r>
            <a:r>
              <a:rPr lang="en-US" sz="2400" dirty="0" smtClean="0"/>
              <a:t> </a:t>
            </a:r>
            <a:r>
              <a:rPr lang="en-US" sz="2400" dirty="0" err="1" smtClean="0"/>
              <a:t>Tinggi</a:t>
            </a:r>
            <a:endParaRPr lang="en-US" sz="2400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err="1" smtClean="0"/>
              <a:t>Penempatan</a:t>
            </a:r>
            <a:r>
              <a:rPr lang="en-US" sz="2400" dirty="0" smtClean="0"/>
              <a:t> </a:t>
            </a:r>
            <a:r>
              <a:rPr lang="en-US" sz="2400" dirty="0" err="1" smtClean="0"/>
              <a:t>Tenaga</a:t>
            </a:r>
            <a:r>
              <a:rPr lang="en-US" sz="2400" dirty="0" smtClean="0"/>
              <a:t> </a:t>
            </a:r>
            <a:r>
              <a:rPr lang="en-US" sz="2400" dirty="0" err="1" smtClean="0"/>
              <a:t>Kerja</a:t>
            </a:r>
            <a:r>
              <a:rPr lang="en-US" sz="2400" dirty="0" smtClean="0"/>
              <a:t> Yang </a:t>
            </a:r>
            <a:r>
              <a:rPr lang="en-US" sz="2400" dirty="0" err="1" smtClean="0"/>
              <a:t>Masih</a:t>
            </a:r>
            <a:r>
              <a:rPr lang="en-US" sz="2400" dirty="0" smtClean="0"/>
              <a:t> </a:t>
            </a:r>
            <a:r>
              <a:rPr lang="en-US" sz="2400" dirty="0" err="1" smtClean="0"/>
              <a:t>Cukup</a:t>
            </a:r>
            <a:r>
              <a:rPr lang="en-US" sz="2400" dirty="0" smtClean="0"/>
              <a:t> </a:t>
            </a:r>
            <a:r>
              <a:rPr lang="en-US" sz="2400" dirty="0" err="1" smtClean="0"/>
              <a:t>Rendah</a:t>
            </a:r>
            <a:r>
              <a:rPr lang="en-US" sz="2400" dirty="0" smtClean="0"/>
              <a:t>, </a:t>
            </a:r>
            <a:r>
              <a:rPr lang="en-US" sz="2400" dirty="0" err="1" smtClean="0"/>
              <a:t>Baik</a:t>
            </a:r>
            <a:r>
              <a:rPr lang="en-US" sz="2400" dirty="0" smtClean="0"/>
              <a:t> </a:t>
            </a:r>
            <a:r>
              <a:rPr lang="en-US" sz="2400" dirty="0" err="1" smtClean="0"/>
              <a:t>Sektor</a:t>
            </a:r>
            <a:r>
              <a:rPr lang="en-US" sz="2400" dirty="0" smtClean="0"/>
              <a:t> Formal </a:t>
            </a:r>
            <a:r>
              <a:rPr lang="en-US" sz="2400" dirty="0" err="1" smtClean="0"/>
              <a:t>Maupun</a:t>
            </a:r>
            <a:r>
              <a:rPr lang="en-US" sz="2400" dirty="0" smtClean="0"/>
              <a:t> </a:t>
            </a:r>
            <a:r>
              <a:rPr lang="en-US" sz="2400" dirty="0" err="1" smtClean="0"/>
              <a:t>Sektor</a:t>
            </a:r>
            <a:r>
              <a:rPr lang="en-US" sz="2400" dirty="0" smtClean="0"/>
              <a:t> Informal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err="1" smtClean="0"/>
              <a:t>Ketidaksesuaian</a:t>
            </a:r>
            <a:r>
              <a:rPr lang="en-US" sz="2400" dirty="0" smtClean="0"/>
              <a:t> </a:t>
            </a:r>
            <a:r>
              <a:rPr lang="en-US" sz="2400" dirty="0" err="1" smtClean="0"/>
              <a:t>Antara</a:t>
            </a:r>
            <a:r>
              <a:rPr lang="en-US" sz="2400" dirty="0" smtClean="0"/>
              <a:t> </a:t>
            </a:r>
            <a:r>
              <a:rPr lang="en-US" sz="2400" dirty="0" err="1" smtClean="0"/>
              <a:t>Kemampuan</a:t>
            </a:r>
            <a:r>
              <a:rPr lang="en-US" sz="2400" dirty="0" smtClean="0"/>
              <a:t> SDM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Kebutuhan</a:t>
            </a:r>
            <a:r>
              <a:rPr lang="en-US" sz="2400" dirty="0" smtClean="0"/>
              <a:t> </a:t>
            </a:r>
            <a:r>
              <a:rPr lang="en-US" sz="2400" dirty="0" err="1" smtClean="0"/>
              <a:t>Pasar</a:t>
            </a:r>
            <a:r>
              <a:rPr lang="en-US" sz="2400" dirty="0" smtClean="0"/>
              <a:t> </a:t>
            </a:r>
            <a:r>
              <a:rPr lang="en-US" sz="2400" dirty="0" err="1" smtClean="0"/>
              <a:t>Tenaga</a:t>
            </a:r>
            <a:r>
              <a:rPr lang="en-US" sz="2400" dirty="0" smtClean="0"/>
              <a:t> </a:t>
            </a:r>
            <a:r>
              <a:rPr lang="en-US" sz="2400" dirty="0" err="1" smtClean="0"/>
              <a:t>Kerja</a:t>
            </a:r>
            <a:r>
              <a:rPr lang="en-US" sz="2400" dirty="0" smtClean="0"/>
              <a:t>, </a:t>
            </a:r>
            <a:r>
              <a:rPr lang="en-US" sz="2400" dirty="0" err="1" smtClean="0"/>
              <a:t>Sehingga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Memenuhi</a:t>
            </a:r>
            <a:r>
              <a:rPr lang="en-US" sz="2400" dirty="0" smtClean="0"/>
              <a:t> </a:t>
            </a:r>
            <a:r>
              <a:rPr lang="en-US" sz="2400" dirty="0" err="1" smtClean="0"/>
              <a:t>Persyaratan</a:t>
            </a:r>
            <a:endParaRPr lang="en-US" sz="2400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err="1" smtClean="0"/>
              <a:t>Peningkatan</a:t>
            </a:r>
            <a:r>
              <a:rPr lang="en-US" sz="2400" dirty="0" smtClean="0"/>
              <a:t> Life Skill </a:t>
            </a:r>
            <a:r>
              <a:rPr lang="en-US" sz="2400" dirty="0" err="1" smtClean="0"/>
              <a:t>Pencari</a:t>
            </a:r>
            <a:r>
              <a:rPr lang="en-US" sz="2400" dirty="0" smtClean="0"/>
              <a:t> </a:t>
            </a:r>
            <a:r>
              <a:rPr lang="en-US" sz="2400" dirty="0" err="1" smtClean="0"/>
              <a:t>Kerja</a:t>
            </a:r>
            <a:endParaRPr lang="en-US" sz="2400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3600" b="1" dirty="0"/>
              <a:t>Program </a:t>
            </a:r>
            <a:r>
              <a:rPr lang="en-US" sz="3600" b="1" dirty="0" err="1"/>
              <a:t>dan</a:t>
            </a:r>
            <a:r>
              <a:rPr lang="en-US" sz="3600" b="1" dirty="0"/>
              <a:t> </a:t>
            </a:r>
            <a:r>
              <a:rPr lang="en-US" sz="3600" b="1" dirty="0" err="1"/>
              <a:t>Kegiatan</a:t>
            </a:r>
            <a:r>
              <a:rPr lang="en-US" sz="3600" b="1" dirty="0"/>
              <a:t> yang </a:t>
            </a:r>
            <a:r>
              <a:rPr lang="en-US" sz="3600" b="1" dirty="0" err="1"/>
              <a:t>dilaksanakan</a:t>
            </a:r>
            <a:r>
              <a:rPr lang="en-US" sz="3600" b="1" dirty="0"/>
              <a:t> </a:t>
            </a:r>
            <a:r>
              <a:rPr lang="en-US" sz="3600" b="1" dirty="0" err="1"/>
              <a:t>oleh</a:t>
            </a:r>
            <a:r>
              <a:rPr lang="en-US" sz="3600" b="1" dirty="0"/>
              <a:t> </a:t>
            </a:r>
            <a:r>
              <a:rPr lang="en-US" sz="3600" b="1" dirty="0" err="1"/>
              <a:t>Dinas</a:t>
            </a:r>
            <a:r>
              <a:rPr lang="en-US" sz="3600" b="1" dirty="0"/>
              <a:t> </a:t>
            </a:r>
            <a:r>
              <a:rPr lang="en-US" sz="3600" b="1" dirty="0" err="1"/>
              <a:t>Tenaga</a:t>
            </a:r>
            <a:r>
              <a:rPr lang="en-US" sz="3600" b="1" dirty="0"/>
              <a:t> </a:t>
            </a:r>
            <a:r>
              <a:rPr lang="en-US" sz="3600" b="1" dirty="0" err="1"/>
              <a:t>Kerja</a:t>
            </a:r>
            <a:r>
              <a:rPr lang="en-US" sz="3600" b="1" dirty="0"/>
              <a:t> </a:t>
            </a:r>
            <a:r>
              <a:rPr lang="en-US" sz="3600" b="1" dirty="0" err="1"/>
              <a:t>dan</a:t>
            </a:r>
            <a:r>
              <a:rPr lang="en-US" sz="3600" b="1" dirty="0"/>
              <a:t> </a:t>
            </a:r>
            <a:r>
              <a:rPr lang="en-US" sz="3600" b="1" dirty="0" err="1"/>
              <a:t>Transmigrasi</a:t>
            </a:r>
            <a:r>
              <a:rPr lang="en-US" sz="3600" b="1" dirty="0"/>
              <a:t> Kota </a:t>
            </a:r>
            <a:r>
              <a:rPr lang="en-US" sz="3600" b="1" dirty="0" err="1"/>
              <a:t>Serang</a:t>
            </a:r>
            <a:r>
              <a:rPr lang="en-US" sz="3600" b="1" dirty="0"/>
              <a:t> </a:t>
            </a:r>
            <a:r>
              <a:rPr lang="en-US" sz="3600" b="1" dirty="0" err="1"/>
              <a:t>pada</a:t>
            </a:r>
            <a:r>
              <a:rPr lang="en-US" sz="3600" b="1" dirty="0"/>
              <a:t> </a:t>
            </a:r>
            <a:r>
              <a:rPr lang="en-US" sz="3600" b="1" dirty="0" err="1"/>
              <a:t>Tahun</a:t>
            </a:r>
            <a:r>
              <a:rPr lang="en-US" sz="3600" b="1" dirty="0"/>
              <a:t> </a:t>
            </a:r>
            <a:r>
              <a:rPr lang="en-US" sz="3600" b="1" dirty="0" smtClean="0"/>
              <a:t>2019 </a:t>
            </a:r>
            <a:r>
              <a:rPr lang="en-US" sz="3600" b="1" dirty="0" err="1"/>
              <a:t>terdapat</a:t>
            </a:r>
            <a:r>
              <a:rPr lang="en-US" sz="3600" b="1" dirty="0"/>
              <a:t> </a:t>
            </a:r>
            <a:r>
              <a:rPr lang="en-US" sz="3600" b="1" dirty="0" smtClean="0"/>
              <a:t>7 (</a:t>
            </a:r>
            <a:r>
              <a:rPr lang="en-US" sz="3600" b="1" dirty="0" err="1" smtClean="0"/>
              <a:t>Tujuh</a:t>
            </a:r>
            <a:r>
              <a:rPr lang="en-US" sz="3600" b="1" dirty="0" smtClean="0"/>
              <a:t>) </a:t>
            </a:r>
            <a:r>
              <a:rPr lang="en-US" sz="3600" b="1" dirty="0"/>
              <a:t>Program </a:t>
            </a:r>
            <a:r>
              <a:rPr lang="en-US" sz="3600" b="1" dirty="0" err="1"/>
              <a:t>dan</a:t>
            </a:r>
            <a:r>
              <a:rPr lang="en-US" sz="3600" b="1" dirty="0"/>
              <a:t> </a:t>
            </a:r>
            <a:r>
              <a:rPr lang="en-US" sz="3600" b="1" dirty="0" smtClean="0"/>
              <a:t>34 (</a:t>
            </a:r>
            <a:r>
              <a:rPr lang="en-US" sz="3600" b="1" dirty="0" err="1" smtClean="0"/>
              <a:t>Tiga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Puluh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Empat</a:t>
            </a:r>
            <a:r>
              <a:rPr lang="en-US" sz="3600" b="1" dirty="0" smtClean="0"/>
              <a:t>) </a:t>
            </a:r>
            <a:r>
              <a:rPr lang="en-US" sz="3600" b="1" dirty="0" err="1" smtClean="0"/>
              <a:t>Kegiatan</a:t>
            </a:r>
            <a:r>
              <a:rPr lang="en-US" sz="3600" b="1" dirty="0"/>
              <a:t>, </a:t>
            </a:r>
            <a:r>
              <a:rPr lang="en-US" sz="3600" b="1" dirty="0" err="1"/>
              <a:t>dengan</a:t>
            </a:r>
            <a:r>
              <a:rPr lang="en-US" sz="3600" b="1" dirty="0"/>
              <a:t> </a:t>
            </a:r>
            <a:r>
              <a:rPr lang="en-US" sz="3600" b="1" dirty="0" err="1"/>
              <a:t>Pagu</a:t>
            </a:r>
            <a:r>
              <a:rPr lang="en-US" sz="3600" b="1" dirty="0"/>
              <a:t> </a:t>
            </a:r>
            <a:r>
              <a:rPr lang="en-US" sz="3600" b="1" dirty="0" err="1"/>
              <a:t>Belanja</a:t>
            </a:r>
            <a:r>
              <a:rPr lang="en-US" sz="3600" b="1" dirty="0"/>
              <a:t> </a:t>
            </a:r>
            <a:r>
              <a:rPr lang="en-US" sz="3600" b="1" dirty="0" err="1"/>
              <a:t>Langsung</a:t>
            </a:r>
            <a:r>
              <a:rPr lang="en-US" sz="3600" b="1" dirty="0"/>
              <a:t> </a:t>
            </a:r>
            <a:r>
              <a:rPr lang="en-US" sz="3600" b="1" dirty="0" err="1" smtClean="0"/>
              <a:t>Rp</a:t>
            </a:r>
            <a:r>
              <a:rPr lang="en-US" sz="3600" b="1" dirty="0" smtClean="0"/>
              <a:t>. 4.283.000.000,- </a:t>
            </a:r>
            <a:r>
              <a:rPr lang="en-US" sz="3600" b="1" dirty="0" err="1"/>
              <a:t>dengan</a:t>
            </a:r>
            <a:r>
              <a:rPr lang="en-US" sz="3600" b="1" dirty="0"/>
              <a:t> </a:t>
            </a:r>
            <a:r>
              <a:rPr lang="en-US" sz="3600" b="1" dirty="0" err="1"/>
              <a:t>Realisasi</a:t>
            </a:r>
            <a:r>
              <a:rPr lang="en-US" sz="3600" b="1" dirty="0"/>
              <a:t> </a:t>
            </a:r>
            <a:r>
              <a:rPr lang="en-US" sz="3600" b="1" dirty="0" err="1" smtClean="0"/>
              <a:t>Rp</a:t>
            </a:r>
            <a:r>
              <a:rPr lang="en-US" sz="3600" b="1" dirty="0" smtClean="0"/>
              <a:t>.         </a:t>
            </a:r>
            <a:r>
              <a:rPr lang="en-US" sz="3600" b="1" dirty="0" err="1"/>
              <a:t>atau</a:t>
            </a:r>
            <a:r>
              <a:rPr lang="en-US" sz="3600" b="1" dirty="0"/>
              <a:t> </a:t>
            </a:r>
            <a:r>
              <a:rPr lang="en-US" sz="3600" b="1" dirty="0" smtClean="0"/>
              <a:t>(0 ,7%)</a:t>
            </a:r>
            <a:endParaRPr lang="en-US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AU" sz="2800" dirty="0" err="1" smtClean="0">
                <a:solidFill>
                  <a:schemeClr val="tx1"/>
                </a:solidFill>
              </a:rPr>
              <a:t>Dinas</a:t>
            </a:r>
            <a:r>
              <a:rPr lang="en-AU" sz="2800" dirty="0" smtClean="0">
                <a:solidFill>
                  <a:schemeClr val="tx1"/>
                </a:solidFill>
              </a:rPr>
              <a:t> </a:t>
            </a:r>
            <a:r>
              <a:rPr lang="en-AU" sz="2800" dirty="0" err="1" smtClean="0">
                <a:solidFill>
                  <a:schemeClr val="tx1"/>
                </a:solidFill>
              </a:rPr>
              <a:t>Tenaga</a:t>
            </a:r>
            <a:r>
              <a:rPr lang="en-AU" sz="2800" dirty="0" smtClean="0">
                <a:solidFill>
                  <a:schemeClr val="tx1"/>
                </a:solidFill>
              </a:rPr>
              <a:t> </a:t>
            </a:r>
            <a:r>
              <a:rPr lang="en-AU" sz="2800" dirty="0" err="1" smtClean="0">
                <a:solidFill>
                  <a:schemeClr val="tx1"/>
                </a:solidFill>
              </a:rPr>
              <a:t>kerja</a:t>
            </a:r>
            <a:r>
              <a:rPr lang="en-AU" sz="2800" dirty="0" smtClean="0">
                <a:solidFill>
                  <a:schemeClr val="tx1"/>
                </a:solidFill>
              </a:rPr>
              <a:t> </a:t>
            </a:r>
            <a:r>
              <a:rPr lang="en-AU" sz="2800" dirty="0" err="1" smtClean="0">
                <a:solidFill>
                  <a:schemeClr val="tx1"/>
                </a:solidFill>
              </a:rPr>
              <a:t>dan</a:t>
            </a:r>
            <a:r>
              <a:rPr lang="en-AU" sz="2800" dirty="0" smtClean="0">
                <a:solidFill>
                  <a:schemeClr val="tx1"/>
                </a:solidFill>
              </a:rPr>
              <a:t> </a:t>
            </a:r>
            <a:r>
              <a:rPr lang="en-AU" sz="2800" dirty="0" err="1" smtClean="0">
                <a:solidFill>
                  <a:schemeClr val="tx1"/>
                </a:solidFill>
              </a:rPr>
              <a:t>Transmigrasi</a:t>
            </a:r>
            <a:r>
              <a:rPr lang="en-AU" sz="2800" dirty="0" smtClean="0">
                <a:solidFill>
                  <a:schemeClr val="tx1"/>
                </a:solidFill>
              </a:rPr>
              <a:t> TA.2019</a:t>
            </a:r>
            <a:endParaRPr lang="id-ID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PROGRAM KEGIATAN TERDIRI DARI  :</a:t>
            </a:r>
          </a:p>
          <a:p>
            <a:r>
              <a:rPr lang="en-US" sz="2400" dirty="0" smtClean="0"/>
              <a:t>7 (</a:t>
            </a:r>
            <a:r>
              <a:rPr lang="en-US" sz="2400" dirty="0" err="1" smtClean="0"/>
              <a:t>Tujuh</a:t>
            </a:r>
            <a:r>
              <a:rPr lang="en-US" sz="2400" dirty="0" smtClean="0"/>
              <a:t>) Program </a:t>
            </a:r>
            <a:r>
              <a:rPr lang="en-US" sz="2400" dirty="0" err="1" smtClean="0"/>
              <a:t>dan</a:t>
            </a:r>
            <a:r>
              <a:rPr lang="en-US" sz="2400" dirty="0" smtClean="0"/>
              <a:t> 34 (</a:t>
            </a:r>
            <a:r>
              <a:rPr lang="en-US" sz="2400" dirty="0" err="1" smtClean="0"/>
              <a:t>Tiga</a:t>
            </a:r>
            <a:r>
              <a:rPr lang="en-US" sz="2400" dirty="0" smtClean="0"/>
              <a:t> </a:t>
            </a:r>
            <a:r>
              <a:rPr lang="en-US" sz="2400" dirty="0" err="1" smtClean="0"/>
              <a:t>Pulu</a:t>
            </a:r>
            <a:r>
              <a:rPr lang="en-US" sz="2400" dirty="0" smtClean="0"/>
              <a:t> </a:t>
            </a:r>
            <a:r>
              <a:rPr lang="en-US" sz="2400" dirty="0" err="1" smtClean="0"/>
              <a:t>Empat</a:t>
            </a:r>
            <a:r>
              <a:rPr lang="en-US" sz="2400" dirty="0" smtClean="0"/>
              <a:t>) </a:t>
            </a:r>
            <a:r>
              <a:rPr lang="en-US" sz="2400" dirty="0" err="1" smtClean="0"/>
              <a:t>Kegiatan</a:t>
            </a:r>
            <a:endParaRPr lang="en-US" sz="2400" dirty="0" smtClean="0"/>
          </a:p>
          <a:p>
            <a:pPr>
              <a:buNone/>
            </a:pPr>
            <a:r>
              <a:rPr lang="en-US" sz="1800" dirty="0" smtClean="0"/>
              <a:t>       1. Program </a:t>
            </a:r>
            <a:r>
              <a:rPr lang="en-US" sz="1800" dirty="0" err="1" smtClean="0"/>
              <a:t>Pelayanan</a:t>
            </a:r>
            <a:r>
              <a:rPr lang="en-US" sz="1800" dirty="0" smtClean="0"/>
              <a:t>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  <a:r>
              <a:rPr lang="en-US" sz="1800" dirty="0" err="1" smtClean="0"/>
              <a:t>Peningkatan</a:t>
            </a:r>
            <a:r>
              <a:rPr lang="en-US" sz="1800" dirty="0" smtClean="0"/>
              <a:t> </a:t>
            </a:r>
            <a:r>
              <a:rPr lang="en-US" sz="1800" dirty="0" err="1" smtClean="0"/>
              <a:t>Kapasitas</a:t>
            </a:r>
            <a:r>
              <a:rPr lang="en-US" sz="1800" dirty="0" smtClean="0"/>
              <a:t> </a:t>
            </a:r>
            <a:r>
              <a:rPr lang="en-US" sz="1800" dirty="0" err="1" smtClean="0"/>
              <a:t>Aparatur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       2. </a:t>
            </a:r>
            <a:r>
              <a:rPr lang="nl-NL" sz="1800" dirty="0" smtClean="0"/>
              <a:t>Program Pengelolaan dan Pelaporan Keuangan                                                            3. </a:t>
            </a:r>
            <a:r>
              <a:rPr lang="en-US" sz="1800" dirty="0" smtClean="0"/>
              <a:t>Program </a:t>
            </a:r>
            <a:r>
              <a:rPr lang="en-US" sz="1800" dirty="0" err="1" smtClean="0"/>
              <a:t>Peningkatan</a:t>
            </a:r>
            <a:r>
              <a:rPr lang="en-US" sz="1800" dirty="0" smtClean="0"/>
              <a:t> </a:t>
            </a:r>
            <a:r>
              <a:rPr lang="en-US" sz="1800" dirty="0" err="1" smtClean="0"/>
              <a:t>Perencanaan</a:t>
            </a:r>
            <a:r>
              <a:rPr lang="en-US" sz="1800" dirty="0" smtClean="0"/>
              <a:t>, </a:t>
            </a:r>
            <a:r>
              <a:rPr lang="en-US" sz="1800" dirty="0" err="1" smtClean="0"/>
              <a:t>Pengendalian</a:t>
            </a:r>
            <a:r>
              <a:rPr lang="en-US" sz="1800" dirty="0" smtClean="0"/>
              <a:t>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  <a:r>
              <a:rPr lang="en-US" sz="1800" dirty="0" err="1" smtClean="0"/>
              <a:t>Pelaporan</a:t>
            </a:r>
            <a:r>
              <a:rPr lang="en-US" sz="1800" dirty="0" smtClean="0"/>
              <a:t> </a:t>
            </a:r>
            <a:r>
              <a:rPr lang="en-US" sz="1800" dirty="0" err="1" smtClean="0"/>
              <a:t>Capaian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           </a:t>
            </a:r>
            <a:r>
              <a:rPr lang="en-US" sz="1800" dirty="0" err="1" smtClean="0"/>
              <a:t>Kinerja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       4. Program </a:t>
            </a:r>
            <a:r>
              <a:rPr lang="en-US" sz="1800" dirty="0" err="1" smtClean="0"/>
              <a:t>Peningkatan</a:t>
            </a:r>
            <a:r>
              <a:rPr lang="en-US" sz="1800" dirty="0" smtClean="0"/>
              <a:t> </a:t>
            </a:r>
            <a:r>
              <a:rPr lang="en-US" sz="1800" dirty="0" err="1" smtClean="0"/>
              <a:t>Kualitas</a:t>
            </a:r>
            <a:r>
              <a:rPr lang="en-US" sz="1800" dirty="0" smtClean="0"/>
              <a:t>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  <a:r>
              <a:rPr lang="en-US" sz="1800" dirty="0" err="1" smtClean="0"/>
              <a:t>Produktivitas</a:t>
            </a:r>
            <a:r>
              <a:rPr lang="en-US" sz="1800" dirty="0" smtClean="0"/>
              <a:t> </a:t>
            </a:r>
            <a:r>
              <a:rPr lang="en-US" sz="1800" dirty="0" err="1" smtClean="0"/>
              <a:t>Tenaga</a:t>
            </a:r>
            <a:r>
              <a:rPr lang="en-US" sz="1800" dirty="0" smtClean="0"/>
              <a:t> </a:t>
            </a:r>
            <a:r>
              <a:rPr lang="en-US" sz="1800" dirty="0" err="1" smtClean="0"/>
              <a:t>Kerja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       5. </a:t>
            </a:r>
            <a:r>
              <a:rPr lang="fi-FI" sz="1800" dirty="0" smtClean="0"/>
              <a:t>Program Penempatan Tenaga Kerja dan Perluasan Kesempatan Kerja</a:t>
            </a:r>
          </a:p>
          <a:p>
            <a:pPr>
              <a:buNone/>
            </a:pPr>
            <a:r>
              <a:rPr lang="fi-FI" sz="1800" dirty="0" smtClean="0"/>
              <a:t>       6. </a:t>
            </a:r>
            <a:r>
              <a:rPr lang="en-US" sz="1800" dirty="0" smtClean="0"/>
              <a:t>Program </a:t>
            </a:r>
            <a:r>
              <a:rPr lang="en-US" sz="1800" dirty="0" err="1" smtClean="0"/>
              <a:t>Pembinaan</a:t>
            </a:r>
            <a:r>
              <a:rPr lang="en-US" sz="1800" dirty="0" smtClean="0"/>
              <a:t> </a:t>
            </a:r>
            <a:r>
              <a:rPr lang="en-US" sz="1800" dirty="0" err="1" smtClean="0"/>
              <a:t>Hubungan</a:t>
            </a:r>
            <a:r>
              <a:rPr lang="en-US" sz="1800" dirty="0" smtClean="0"/>
              <a:t> Industrial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  <a:r>
              <a:rPr lang="en-US" sz="1800" dirty="0" err="1" smtClean="0"/>
              <a:t>Peningkatan</a:t>
            </a:r>
            <a:r>
              <a:rPr lang="en-US" sz="1800" dirty="0" smtClean="0"/>
              <a:t> </a:t>
            </a:r>
            <a:r>
              <a:rPr lang="en-US" sz="1800" dirty="0" err="1" smtClean="0"/>
              <a:t>Jaminan</a:t>
            </a:r>
            <a:r>
              <a:rPr lang="en-US" sz="1800" dirty="0" smtClean="0"/>
              <a:t> </a:t>
            </a:r>
            <a:r>
              <a:rPr lang="en-US" sz="1800" dirty="0" err="1" smtClean="0"/>
              <a:t>Sosial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            </a:t>
            </a:r>
            <a:r>
              <a:rPr lang="en-US" sz="1800" dirty="0" err="1" smtClean="0"/>
              <a:t>Ketenagakerjaan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       7. Program </a:t>
            </a:r>
            <a:r>
              <a:rPr lang="en-US" sz="1800" dirty="0" err="1" smtClean="0"/>
              <a:t>Penyelenggaraan</a:t>
            </a:r>
            <a:r>
              <a:rPr lang="en-US" sz="1800" dirty="0" smtClean="0"/>
              <a:t> </a:t>
            </a:r>
            <a:r>
              <a:rPr lang="en-US" sz="1800" dirty="0" err="1" smtClean="0"/>
              <a:t>Transmigrasi</a:t>
            </a: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866699"/>
              </p:ext>
            </p:extLst>
          </p:nvPr>
        </p:nvGraphicFramePr>
        <p:xfrm>
          <a:off x="457200" y="188640"/>
          <a:ext cx="8363279" cy="6015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400"/>
                <a:gridCol w="72008"/>
                <a:gridCol w="49401"/>
                <a:gridCol w="44450"/>
                <a:gridCol w="45925"/>
                <a:gridCol w="36084"/>
                <a:gridCol w="36084"/>
                <a:gridCol w="36084"/>
                <a:gridCol w="36084"/>
                <a:gridCol w="36084"/>
                <a:gridCol w="36084"/>
                <a:gridCol w="36084"/>
                <a:gridCol w="36084"/>
                <a:gridCol w="36084"/>
                <a:gridCol w="36084"/>
                <a:gridCol w="36084"/>
                <a:gridCol w="36084"/>
                <a:gridCol w="36084"/>
                <a:gridCol w="36084"/>
                <a:gridCol w="36084"/>
                <a:gridCol w="36084"/>
                <a:gridCol w="36084"/>
                <a:gridCol w="1691397"/>
                <a:gridCol w="45925"/>
                <a:gridCol w="67884"/>
                <a:gridCol w="36084"/>
                <a:gridCol w="45925"/>
                <a:gridCol w="57329"/>
                <a:gridCol w="614620"/>
                <a:gridCol w="864096"/>
                <a:gridCol w="720080"/>
                <a:gridCol w="504056"/>
                <a:gridCol w="792088"/>
                <a:gridCol w="360040"/>
                <a:gridCol w="504056"/>
                <a:gridCol w="720087"/>
              </a:tblGrid>
              <a:tr h="21602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KODE REKENING</a:t>
                      </a:r>
                    </a:p>
                  </a:txBody>
                  <a:tcPr marL="9525" marR="9525" marT="9525" marB="0" anchor="ctr"/>
                </a:tc>
                <a:tc rowSpan="3" gridSpan="27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PROGRAM/KEGIATAN</a:t>
                      </a:r>
                    </a:p>
                  </a:txBody>
                  <a:tcPr marL="9525" marR="9525" marT="9525" marB="0" anchor="ctr"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sv-SE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TOLAK UKUR DAN TARGET KINERJA KEGIATAN</a:t>
                      </a: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PAGU ANGGARAN</a:t>
                      </a:r>
                    </a:p>
                  </a:txBody>
                  <a:tcPr marL="9525" marR="9525" marT="9525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SAMPAI DENGAN BULAN DESEMBER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Selisih (%)</a:t>
                      </a: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Sisa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Anggaran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</a:tr>
              <a:tr h="2160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7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TARGET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REALISASI 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60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7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Keuangan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Fisik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Keuangan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Fisik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%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 gridSpan="27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6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7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8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9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19"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373742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1. 02. 1. 02 . 01. 01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5"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Program </a:t>
                      </a:r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Pelayanan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Administrasi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Perkantoran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1.028.000.000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745.703.000 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72,54 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236.123.316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22,97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31,66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791.876.684</a:t>
                      </a: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19"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259457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1. 02. 1. 02 . 01. 01.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001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4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Pelayanan</a:t>
                      </a:r>
                      <a:r>
                        <a:rPr lang="en-US" sz="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Administrasi</a:t>
                      </a:r>
                      <a:r>
                        <a:rPr lang="en-US" sz="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Perkantoran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12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Bulan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227.000.000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132.485.000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58,36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67.294.660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29,65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50,79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159.705.340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19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328791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1. 02. 1. 02 . 01. 01.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002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4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Pengadaan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Sarana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dan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Prasarana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Kantor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12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Bulan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206.000.000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201.500.000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97,82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26.958.000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13,09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13,38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179.042.000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19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254109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1. 02. 1. 02 . 01. 01.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003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4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Pemeliharaan</a:t>
                      </a:r>
                      <a:r>
                        <a:rPr lang="en-US" sz="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Sarana</a:t>
                      </a:r>
                      <a:r>
                        <a:rPr lang="en-US" sz="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dan</a:t>
                      </a:r>
                      <a:r>
                        <a:rPr lang="en-US" sz="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Prasarana</a:t>
                      </a:r>
                      <a:r>
                        <a:rPr lang="en-US" sz="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Kantor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12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Bulan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320.000.000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174.260.000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54,46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99.141.200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30,98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56,89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220.858.800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15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323443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1. 02. 1. 02 . 01.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01.010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4">
                  <a:txBody>
                    <a:bodyPr/>
                    <a:lstStyle/>
                    <a:p>
                      <a:pPr algn="l" fontAlgn="t"/>
                      <a:r>
                        <a:rPr lang="nl-NL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Penyediaan Dokumentasi, Informatika dan Komunikasi OPD</a:t>
                      </a:r>
                      <a:endParaRPr lang="nl-NL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12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Bulan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6.250.000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20,83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20,83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23.750.000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11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392777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1. 02. 1. 02 . 01. 01.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011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gridSpan="24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Pengelolaan</a:t>
                      </a:r>
                      <a:r>
                        <a:rPr lang="en-US" sz="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Barang</a:t>
                      </a:r>
                      <a:r>
                        <a:rPr lang="en-US" sz="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Milik</a:t>
                      </a:r>
                      <a:r>
                        <a:rPr lang="en-US" sz="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Daerah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12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Bulan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8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444619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1. 02. 1. 02 . 01. 01.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012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4">
                  <a:txBody>
                    <a:bodyPr/>
                    <a:lstStyle/>
                    <a:p>
                      <a:pPr algn="l" fontAlgn="t"/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Penyediaan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Makanan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dan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Minuman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12 </a:t>
                      </a:r>
                      <a:r>
                        <a:rPr kumimoji="0" lang="en-US" sz="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Bulan</a:t>
                      </a:r>
                      <a:endParaRPr kumimoji="0" lang="en-US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  <a:p>
                      <a:pPr algn="ct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25.000.000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17.458.000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69,83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3.976.000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15,90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22,77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21.024.000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144016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5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36004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1. 02. 1. 02 . 01. 01.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013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4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8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Rapat-rapat</a:t>
                      </a:r>
                      <a:r>
                        <a:rPr kumimoji="0" lang="en-US" sz="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8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koordinasi</a:t>
                      </a:r>
                      <a:r>
                        <a:rPr kumimoji="0" lang="en-US" sz="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8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dan</a:t>
                      </a:r>
                      <a:r>
                        <a:rPr kumimoji="0" lang="en-US" sz="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8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konsultasi</a:t>
                      </a:r>
                      <a:r>
                        <a:rPr kumimoji="0" lang="en-US" sz="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8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Dalam</a:t>
                      </a:r>
                      <a:r>
                        <a:rPr kumimoji="0" lang="en-US" sz="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en-US" sz="8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ke</a:t>
                      </a:r>
                      <a:r>
                        <a:rPr kumimoji="0" lang="en-US" sz="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8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luar</a:t>
                      </a:r>
                      <a:r>
                        <a:rPr kumimoji="0" lang="en-US" sz="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8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daerah</a:t>
                      </a:r>
                      <a:endParaRPr kumimoji="0" lang="en-US" sz="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  <a:p>
                      <a:pPr algn="l" fontAlgn="t"/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12 Bulan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190.000.000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190.000.000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32.503.456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17,11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17,11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157.496.544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128771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357366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1. 02. 1. 02 . 01.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4">
                  <a:txBody>
                    <a:bodyPr/>
                    <a:lstStyle/>
                    <a:p>
                      <a:pPr algn="l" fontAlgn="t"/>
                      <a:r>
                        <a:rPr lang="en-US" sz="8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Program </a:t>
                      </a:r>
                      <a:r>
                        <a:rPr lang="en-US" sz="8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Pengelolaan</a:t>
                      </a:r>
                      <a:r>
                        <a:rPr lang="en-US" sz="8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dan</a:t>
                      </a:r>
                      <a:r>
                        <a:rPr lang="en-US" sz="8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Pelaporan</a:t>
                      </a:r>
                      <a:r>
                        <a:rPr lang="en-US" sz="8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</a:t>
                      </a:r>
                      <a:r>
                        <a:rPr lang="en-US" sz="800" b="1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Keuangan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25.000.000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3.000.000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25.000.000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8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  <a:tr h="42670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1. 02. 1. 02 . 01.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02.01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gridSpan="24">
                  <a:txBody>
                    <a:bodyPr/>
                    <a:lstStyle/>
                    <a:p>
                      <a:pPr algn="l" fontAlgn="t"/>
                      <a:r>
                        <a:rPr lang="sv-SE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Penyusunan Pelaporan Keuangan Triwulan dan Semesteran</a:t>
                      </a:r>
                      <a:endParaRPr lang="sv-SE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12 Bulan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22.000.000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22.000.000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</TotalTime>
  <Words>2354</Words>
  <Application>Microsoft Office PowerPoint</Application>
  <PresentationFormat>On-screen Show (4:3)</PresentationFormat>
  <Paragraphs>1022</Paragraphs>
  <Slides>25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PROGRAM KEGIATAN STRATEGIS DINAS TENAGA DAN TRANSMIGRASI  KOTA SERANG TA. 2019  </vt:lpstr>
      <vt:lpstr> PERATURAN WALIKOTASERANG NOMOR 13 TAHUN 2017 TENTANG   KEDUDUKAN, SUSUNAN ORGANISASI, TUGAS DAN FUNGSI SERTA TATA KERJA DINAS TENAGA KERJA DAN TRANSMIGRASI</vt:lpstr>
      <vt:lpstr>PERATURAN WALIKOTASERANG NOMOR 13 TAHUN 2017 TENTANG   KEDUDUKAN, SUSUNAN ORGANISASI, TUGAS DAN FUNGSI SERTA TATA KERJA DINAS TENAGA KERJA DAN TRANSMIGRASI</vt:lpstr>
      <vt:lpstr>PowerPoint Presentation</vt:lpstr>
      <vt:lpstr>PowerPoint Presentation</vt:lpstr>
      <vt:lpstr>PowerPoint Presentation</vt:lpstr>
      <vt:lpstr>PowerPoint Presentation</vt:lpstr>
      <vt:lpstr>Dinas Tenaga kerja dan Transmigrasi TA.2019</vt:lpstr>
      <vt:lpstr>PowerPoint Presentation</vt:lpstr>
      <vt:lpstr>PowerPoint Presentation</vt:lpstr>
      <vt:lpstr>PowerPoint Presentation</vt:lpstr>
      <vt:lpstr>s</vt:lpstr>
      <vt:lpstr>PowerPoint Presentation</vt:lpstr>
      <vt:lpstr>PERMASALAHAN DAN SOLUSI</vt:lpstr>
      <vt:lpstr>PERMASALAHAN DAN SOLUSI</vt:lpstr>
      <vt:lpstr>PERMASALAHAN DAN SOLUSI</vt:lpstr>
      <vt:lpstr>PERMASALAHAN DAN SOLUSI</vt:lpstr>
      <vt:lpstr>PERMASALAHAN DAN SOLUSI</vt:lpstr>
      <vt:lpstr> PROGRAM KEGIATAN STRATEGIS  TA 2019  PROGRAM :  Peningkatan Kualitas dan Produktivitas Tenaga Kerja             KEGIATAN :   Pendidikan dan Pelatihan Keterampilan Bagi Pencari Kerja  </vt:lpstr>
      <vt:lpstr>  PROGRAM KEGIATAN STRATEGIS  TA 2019 PROGRAM :  Peningkatan Kualitas dan Produktivitas Tenaga Kerja                       KEGIATAN :   Penyiapan Tenaga Kerja Siap Pakai   </vt:lpstr>
      <vt:lpstr>  PROGRAM KEGIATAN STRATEGIS  TA 2019 PROGRAM : Penempatan Tenaga Kerja dan Perluasan Kesempatan Kerja              KEGIATAN :    Penyebarluasan Informasi Bursa Tenaga Kerja    </vt:lpstr>
      <vt:lpstr>  PROGRAM KEGIATAN STRATEGIS  TA 2019 PROGRAM : Penempatan Tenaga Kerja dan Perluasan Kesempatan Kerja                          KEGIATAN : Fasilitasi Pelatihan Kewirausahaan Berbasis Masyarakat    </vt:lpstr>
      <vt:lpstr>  PROGRAM KEGIATAN STRATEGIS  TA 2019 PROGRAM :  Program Pembinaan Hubungan Industrial dan Peningkatan Jaminan Sosial Ketenagakerjaan KEGIATAN : Konsolidasi Pelaksanaan Peningkatan Intensitas Pencegahan PHK dan Penyelesaian Hubungan   </vt:lpstr>
      <vt:lpstr>  PROGRAM KEGIATAN STRATEGIS  TA 2019 PROGRAM : Penyelenggaraan Transmigrasi                                                                        KEGIATAN : Peningkatan Sumber Daya Manusia Bagi Calon Transmigran 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RENCANA STRATEGIS DINAS KESEHATAN KOTA SERANG TAHUN 2014-2018</dc:title>
  <dc:creator>yanti</dc:creator>
  <cp:lastModifiedBy>hp</cp:lastModifiedBy>
  <cp:revision>356</cp:revision>
  <cp:lastPrinted>2019-01-21T07:55:00Z</cp:lastPrinted>
  <dcterms:created xsi:type="dcterms:W3CDTF">2014-08-23T22:38:00Z</dcterms:created>
  <dcterms:modified xsi:type="dcterms:W3CDTF">2019-04-05T04:02:30Z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1033-10.2.0.7635</vt:lpwstr>
  </property>
</Properties>
</file>